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34"/>
  </p:notesMasterIdLst>
  <p:sldIdLst>
    <p:sldId id="297" r:id="rId2"/>
    <p:sldId id="3019" r:id="rId3"/>
    <p:sldId id="2276" r:id="rId4"/>
    <p:sldId id="3211" r:id="rId5"/>
    <p:sldId id="2146846425" r:id="rId6"/>
    <p:sldId id="3028" r:id="rId7"/>
    <p:sldId id="3025" r:id="rId8"/>
    <p:sldId id="3026" r:id="rId9"/>
    <p:sldId id="3027" r:id="rId10"/>
    <p:sldId id="3032" r:id="rId11"/>
    <p:sldId id="876" r:id="rId12"/>
    <p:sldId id="875" r:id="rId13"/>
    <p:sldId id="3196" r:id="rId14"/>
    <p:sldId id="3197" r:id="rId15"/>
    <p:sldId id="877" r:id="rId16"/>
    <p:sldId id="3209" r:id="rId17"/>
    <p:sldId id="3210" r:id="rId18"/>
    <p:sldId id="3198" r:id="rId19"/>
    <p:sldId id="3199" r:id="rId20"/>
    <p:sldId id="871" r:id="rId21"/>
    <p:sldId id="878" r:id="rId22"/>
    <p:sldId id="3207" r:id="rId23"/>
    <p:sldId id="3206" r:id="rId24"/>
    <p:sldId id="3200" r:id="rId25"/>
    <p:sldId id="3202" r:id="rId26"/>
    <p:sldId id="3201" r:id="rId27"/>
    <p:sldId id="2982" r:id="rId28"/>
    <p:sldId id="3205" r:id="rId29"/>
    <p:sldId id="3208" r:id="rId30"/>
    <p:sldId id="2977" r:id="rId31"/>
    <p:sldId id="2981" r:id="rId32"/>
    <p:sldId id="2939"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9" autoAdjust="0"/>
    <p:restoredTop sz="85372" autoAdjust="0"/>
  </p:normalViewPr>
  <p:slideViewPr>
    <p:cSldViewPr snapToGrid="0">
      <p:cViewPr varScale="1">
        <p:scale>
          <a:sx n="51" d="100"/>
          <a:sy n="51" d="100"/>
        </p:scale>
        <p:origin x="77" y="41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BCC567-5E54-4671-BB98-5BA9B46B0875}" type="doc">
      <dgm:prSet loTypeId="urn:microsoft.com/office/officeart/2005/8/layout/vList2" loCatId="list" qsTypeId="urn:microsoft.com/office/officeart/2005/8/quickstyle/3d4" qsCatId="3D" csTypeId="urn:microsoft.com/office/officeart/2005/8/colors/accent2_3" csCatId="accent2" phldr="1"/>
      <dgm:spPr/>
      <dgm:t>
        <a:bodyPr/>
        <a:lstStyle/>
        <a:p>
          <a:endParaRPr lang="en-US"/>
        </a:p>
      </dgm:t>
    </dgm:pt>
    <dgm:pt modelId="{C4B82172-9729-4987-9169-ABF0C677CE8E}">
      <dgm:prSet phldrT="[Text]" custT="1"/>
      <dgm:spPr/>
      <dgm:t>
        <a:bodyPr/>
        <a:lstStyle/>
        <a:p>
          <a:pPr algn="ctr"/>
          <a:r>
            <a:rPr lang="en-US" sz="1600" dirty="0">
              <a:latin typeface="Narkisim" panose="020E0502050101010101" pitchFamily="34" charset="-79"/>
              <a:cs typeface="Narkisim" panose="020E0502050101010101" pitchFamily="34" charset="-79"/>
            </a:rPr>
            <a:t>American College of Radiology (ACR) for Mammography, CT and MRI</a:t>
          </a:r>
        </a:p>
      </dgm:t>
    </dgm:pt>
    <dgm:pt modelId="{5A1AAF3E-A1B3-4C6C-A3CE-CCB779DEF200}" type="parTrans" cxnId="{3D672988-AB81-475C-B7E1-1EC88C899B72}">
      <dgm:prSet/>
      <dgm:spPr/>
      <dgm:t>
        <a:bodyPr/>
        <a:lstStyle/>
        <a:p>
          <a:pPr algn="ctr"/>
          <a:endParaRPr lang="en-US" sz="1600">
            <a:latin typeface="Narkisim" panose="020E0502050101010101" pitchFamily="34" charset="-79"/>
            <a:cs typeface="Narkisim" panose="020E0502050101010101" pitchFamily="34" charset="-79"/>
          </a:endParaRPr>
        </a:p>
      </dgm:t>
    </dgm:pt>
    <dgm:pt modelId="{659B750C-6F8F-430A-AFB8-5778BA55FE7B}" type="sibTrans" cxnId="{3D672988-AB81-475C-B7E1-1EC88C899B72}">
      <dgm:prSet/>
      <dgm:spPr/>
      <dgm:t>
        <a:bodyPr/>
        <a:lstStyle/>
        <a:p>
          <a:pPr algn="ctr"/>
          <a:endParaRPr lang="en-US" sz="1600">
            <a:latin typeface="Narkisim" panose="020E0502050101010101" pitchFamily="34" charset="-79"/>
            <a:cs typeface="Narkisim" panose="020E0502050101010101" pitchFamily="34" charset="-79"/>
          </a:endParaRPr>
        </a:p>
      </dgm:t>
    </dgm:pt>
    <dgm:pt modelId="{AF7943C7-3859-486A-B194-0249468C79BA}">
      <dgm:prSet phldrT="[Text]" custT="1"/>
      <dgm:spPr/>
      <dgm:t>
        <a:bodyPr/>
        <a:lstStyle/>
        <a:p>
          <a:pPr algn="ctr"/>
          <a:r>
            <a:rPr lang="en-US" sz="1600" dirty="0">
              <a:latin typeface="Narkisim" panose="020E0502050101010101" pitchFamily="34" charset="-79"/>
              <a:cs typeface="Narkisim" panose="020E0502050101010101" pitchFamily="34" charset="-79"/>
            </a:rPr>
            <a:t>Baby Friendly Designation</a:t>
          </a:r>
        </a:p>
      </dgm:t>
    </dgm:pt>
    <dgm:pt modelId="{6C377A02-E43B-479D-A547-6F5AF214E94D}" type="parTrans" cxnId="{E57EC2E3-297E-44A5-B681-88B58C23941B}">
      <dgm:prSet/>
      <dgm:spPr/>
      <dgm:t>
        <a:bodyPr/>
        <a:lstStyle/>
        <a:p>
          <a:pPr algn="ctr"/>
          <a:endParaRPr lang="en-US" sz="1600">
            <a:latin typeface="Narkisim" panose="020E0502050101010101" pitchFamily="34" charset="-79"/>
            <a:cs typeface="Narkisim" panose="020E0502050101010101" pitchFamily="34" charset="-79"/>
          </a:endParaRPr>
        </a:p>
      </dgm:t>
    </dgm:pt>
    <dgm:pt modelId="{1D043443-B2B9-4BB5-9B4F-3C87D73D7792}" type="sibTrans" cxnId="{E57EC2E3-297E-44A5-B681-88B58C23941B}">
      <dgm:prSet/>
      <dgm:spPr/>
      <dgm:t>
        <a:bodyPr/>
        <a:lstStyle/>
        <a:p>
          <a:pPr algn="ctr"/>
          <a:endParaRPr lang="en-US" sz="1600">
            <a:latin typeface="Narkisim" panose="020E0502050101010101" pitchFamily="34" charset="-79"/>
            <a:cs typeface="Narkisim" panose="020E0502050101010101" pitchFamily="34" charset="-79"/>
          </a:endParaRPr>
        </a:p>
      </dgm:t>
    </dgm:pt>
    <dgm:pt modelId="{871984C1-1DDB-46DF-BFD6-47391B79A578}">
      <dgm:prSet phldrT="[Text]" custT="1"/>
      <dgm:spPr/>
      <dgm:t>
        <a:bodyPr/>
        <a:lstStyle/>
        <a:p>
          <a:pPr algn="ctr"/>
          <a:r>
            <a:rPr lang="en-US" sz="1600" dirty="0">
              <a:latin typeface="Narkisim" panose="020E0502050101010101" pitchFamily="34" charset="-79"/>
              <a:cs typeface="Narkisim" panose="020E0502050101010101" pitchFamily="34" charset="-79"/>
            </a:rPr>
            <a:t>Arizona Perinatal Trust for Level II Perinatal Care Center</a:t>
          </a:r>
        </a:p>
      </dgm:t>
    </dgm:pt>
    <dgm:pt modelId="{08637EBA-4D90-464E-87C9-3686A193230E}" type="parTrans" cxnId="{48C81A86-4A79-4572-861B-A2FEEA137681}">
      <dgm:prSet/>
      <dgm:spPr/>
      <dgm:t>
        <a:bodyPr/>
        <a:lstStyle/>
        <a:p>
          <a:pPr algn="ctr"/>
          <a:endParaRPr lang="en-US" sz="1600">
            <a:latin typeface="Narkisim" panose="020E0502050101010101" pitchFamily="34" charset="-79"/>
            <a:cs typeface="Narkisim" panose="020E0502050101010101" pitchFamily="34" charset="-79"/>
          </a:endParaRPr>
        </a:p>
      </dgm:t>
    </dgm:pt>
    <dgm:pt modelId="{F6671D2D-E853-4BE1-A5BE-75EF7F8033B9}" type="sibTrans" cxnId="{48C81A86-4A79-4572-861B-A2FEEA137681}">
      <dgm:prSet/>
      <dgm:spPr/>
      <dgm:t>
        <a:bodyPr/>
        <a:lstStyle/>
        <a:p>
          <a:pPr algn="ctr"/>
          <a:endParaRPr lang="en-US" sz="1600">
            <a:latin typeface="Narkisim" panose="020E0502050101010101" pitchFamily="34" charset="-79"/>
            <a:cs typeface="Narkisim" panose="020E0502050101010101" pitchFamily="34" charset="-79"/>
          </a:endParaRPr>
        </a:p>
      </dgm:t>
    </dgm:pt>
    <dgm:pt modelId="{FDCBCCB1-2ED9-429A-B5A5-86262A9D9439}">
      <dgm:prSet custT="1"/>
      <dgm:spPr/>
      <dgm:t>
        <a:bodyPr/>
        <a:lstStyle/>
        <a:p>
          <a:pPr algn="ctr"/>
          <a:r>
            <a:rPr lang="en-US" sz="1600" dirty="0">
              <a:latin typeface="Narkisim" panose="020E0502050101010101" pitchFamily="34" charset="-79"/>
              <a:cs typeface="Narkisim" panose="020E0502050101010101" pitchFamily="34" charset="-79"/>
            </a:rPr>
            <a:t>Arizona Department of Health Services for Sacred Peaks Health Center</a:t>
          </a:r>
        </a:p>
      </dgm:t>
    </dgm:pt>
    <dgm:pt modelId="{FEBADE01-E550-4E53-9609-93A6B44526C3}" type="parTrans" cxnId="{0CF438F6-93F3-438F-88E2-4A65C9BEA980}">
      <dgm:prSet/>
      <dgm:spPr/>
      <dgm:t>
        <a:bodyPr/>
        <a:lstStyle/>
        <a:p>
          <a:pPr algn="ctr"/>
          <a:endParaRPr lang="en-US" sz="1600">
            <a:latin typeface="Narkisim" panose="020E0502050101010101" pitchFamily="34" charset="-79"/>
            <a:cs typeface="Narkisim" panose="020E0502050101010101" pitchFamily="34" charset="-79"/>
          </a:endParaRPr>
        </a:p>
      </dgm:t>
    </dgm:pt>
    <dgm:pt modelId="{B2D14D2E-7635-4D1B-8DE8-BDF3EAAB8430}" type="sibTrans" cxnId="{0CF438F6-93F3-438F-88E2-4A65C9BEA980}">
      <dgm:prSet/>
      <dgm:spPr/>
      <dgm:t>
        <a:bodyPr/>
        <a:lstStyle/>
        <a:p>
          <a:pPr algn="ctr"/>
          <a:endParaRPr lang="en-US" sz="1600">
            <a:latin typeface="Narkisim" panose="020E0502050101010101" pitchFamily="34" charset="-79"/>
            <a:cs typeface="Narkisim" panose="020E0502050101010101" pitchFamily="34" charset="-79"/>
          </a:endParaRPr>
        </a:p>
      </dgm:t>
    </dgm:pt>
    <dgm:pt modelId="{7B8E279A-8CC0-40EB-96E3-672F56696397}">
      <dgm:prSet custT="1"/>
      <dgm:spPr/>
      <dgm:t>
        <a:bodyPr/>
        <a:lstStyle/>
        <a:p>
          <a:pPr algn="ctr"/>
          <a:r>
            <a:rPr lang="en-US" sz="1600" dirty="0">
              <a:latin typeface="Narkisim" panose="020E0502050101010101" pitchFamily="34" charset="-79"/>
              <a:cs typeface="Narkisim" panose="020E0502050101010101" pitchFamily="34" charset="-79"/>
            </a:rPr>
            <a:t>American Association of Diabetic Educators (AADE)</a:t>
          </a:r>
        </a:p>
      </dgm:t>
    </dgm:pt>
    <dgm:pt modelId="{F090E942-C97C-4AB0-AE1A-72C15A999209}" type="parTrans" cxnId="{924EF097-CFC8-4F5B-A547-98B9909D2A0F}">
      <dgm:prSet/>
      <dgm:spPr/>
      <dgm:t>
        <a:bodyPr/>
        <a:lstStyle/>
        <a:p>
          <a:pPr algn="ctr"/>
          <a:endParaRPr lang="en-US" sz="1600">
            <a:latin typeface="Narkisim" panose="020E0502050101010101" pitchFamily="34" charset="-79"/>
            <a:cs typeface="Narkisim" panose="020E0502050101010101" pitchFamily="34" charset="-79"/>
          </a:endParaRPr>
        </a:p>
      </dgm:t>
    </dgm:pt>
    <dgm:pt modelId="{BFACE873-85C9-4780-B702-4E261F75D2CF}" type="sibTrans" cxnId="{924EF097-CFC8-4F5B-A547-98B9909D2A0F}">
      <dgm:prSet/>
      <dgm:spPr/>
      <dgm:t>
        <a:bodyPr/>
        <a:lstStyle/>
        <a:p>
          <a:pPr algn="ctr"/>
          <a:endParaRPr lang="en-US" sz="1600">
            <a:latin typeface="Narkisim" panose="020E0502050101010101" pitchFamily="34" charset="-79"/>
            <a:cs typeface="Narkisim" panose="020E0502050101010101" pitchFamily="34" charset="-79"/>
          </a:endParaRPr>
        </a:p>
      </dgm:t>
    </dgm:pt>
    <dgm:pt modelId="{684B0FFE-7D03-432C-ADE8-F1E08E724883}" type="pres">
      <dgm:prSet presAssocID="{59BCC567-5E54-4671-BB98-5BA9B46B0875}" presName="linear" presStyleCnt="0">
        <dgm:presLayoutVars>
          <dgm:animLvl val="lvl"/>
          <dgm:resizeHandles val="exact"/>
        </dgm:presLayoutVars>
      </dgm:prSet>
      <dgm:spPr/>
    </dgm:pt>
    <dgm:pt modelId="{AC92FF73-E580-4F32-AD09-7728FEE1BBBC}" type="pres">
      <dgm:prSet presAssocID="{C4B82172-9729-4987-9169-ABF0C677CE8E}" presName="parentText" presStyleLbl="node1" presStyleIdx="0" presStyleCnt="5" custLinFactNeighborX="-5044" custLinFactNeighborY="2536">
        <dgm:presLayoutVars>
          <dgm:chMax val="0"/>
          <dgm:bulletEnabled val="1"/>
        </dgm:presLayoutVars>
      </dgm:prSet>
      <dgm:spPr/>
    </dgm:pt>
    <dgm:pt modelId="{85C9C2D0-E7E7-4325-A52B-B0CF8A0D9E5C}" type="pres">
      <dgm:prSet presAssocID="{659B750C-6F8F-430A-AFB8-5778BA55FE7B}" presName="spacer" presStyleCnt="0"/>
      <dgm:spPr/>
    </dgm:pt>
    <dgm:pt modelId="{A0F1F20C-AB1A-4DE8-AC7F-673F4A3EC7D3}" type="pres">
      <dgm:prSet presAssocID="{AF7943C7-3859-486A-B194-0249468C79BA}" presName="parentText" presStyleLbl="node1" presStyleIdx="1" presStyleCnt="5" custLinFactNeighborY="-12730">
        <dgm:presLayoutVars>
          <dgm:chMax val="0"/>
          <dgm:bulletEnabled val="1"/>
        </dgm:presLayoutVars>
      </dgm:prSet>
      <dgm:spPr/>
    </dgm:pt>
    <dgm:pt modelId="{0DDB54A5-5213-49F2-98EB-9FC13DD3D30B}" type="pres">
      <dgm:prSet presAssocID="{1D043443-B2B9-4BB5-9B4F-3C87D73D7792}" presName="spacer" presStyleCnt="0"/>
      <dgm:spPr/>
    </dgm:pt>
    <dgm:pt modelId="{EB716AFA-4D0A-4004-AA25-56975D1635E8}" type="pres">
      <dgm:prSet presAssocID="{871984C1-1DDB-46DF-BFD6-47391B79A578}" presName="parentText" presStyleLbl="node1" presStyleIdx="2" presStyleCnt="5">
        <dgm:presLayoutVars>
          <dgm:chMax val="0"/>
          <dgm:bulletEnabled val="1"/>
        </dgm:presLayoutVars>
      </dgm:prSet>
      <dgm:spPr/>
    </dgm:pt>
    <dgm:pt modelId="{C858A027-0702-405E-96D4-44EAC372A787}" type="pres">
      <dgm:prSet presAssocID="{F6671D2D-E853-4BE1-A5BE-75EF7F8033B9}" presName="spacer" presStyleCnt="0"/>
      <dgm:spPr/>
    </dgm:pt>
    <dgm:pt modelId="{9096EF32-D7AC-4ADA-817F-93E4D42DA1D2}" type="pres">
      <dgm:prSet presAssocID="{FDCBCCB1-2ED9-429A-B5A5-86262A9D9439}" presName="parentText" presStyleLbl="node1" presStyleIdx="3" presStyleCnt="5">
        <dgm:presLayoutVars>
          <dgm:chMax val="0"/>
          <dgm:bulletEnabled val="1"/>
        </dgm:presLayoutVars>
      </dgm:prSet>
      <dgm:spPr/>
    </dgm:pt>
    <dgm:pt modelId="{01676690-9C77-40F8-8EFE-D6A481D81DAE}" type="pres">
      <dgm:prSet presAssocID="{B2D14D2E-7635-4D1B-8DE8-BDF3EAAB8430}" presName="spacer" presStyleCnt="0"/>
      <dgm:spPr/>
    </dgm:pt>
    <dgm:pt modelId="{AC648E87-1642-4D88-95DA-F20570DFB290}" type="pres">
      <dgm:prSet presAssocID="{7B8E279A-8CC0-40EB-96E3-672F56696397}" presName="parentText" presStyleLbl="node1" presStyleIdx="4" presStyleCnt="5">
        <dgm:presLayoutVars>
          <dgm:chMax val="0"/>
          <dgm:bulletEnabled val="1"/>
        </dgm:presLayoutVars>
      </dgm:prSet>
      <dgm:spPr/>
    </dgm:pt>
  </dgm:ptLst>
  <dgm:cxnLst>
    <dgm:cxn modelId="{4FEB8D4B-A315-4ED4-8BBA-5C7EEEA806E0}" type="presOf" srcId="{C4B82172-9729-4987-9169-ABF0C677CE8E}" destId="{AC92FF73-E580-4F32-AD09-7728FEE1BBBC}" srcOrd="0" destOrd="0" presId="urn:microsoft.com/office/officeart/2005/8/layout/vList2"/>
    <dgm:cxn modelId="{96500A7B-6EA7-4BB4-9280-3F911FC94336}" type="presOf" srcId="{FDCBCCB1-2ED9-429A-B5A5-86262A9D9439}" destId="{9096EF32-D7AC-4ADA-817F-93E4D42DA1D2}" srcOrd="0" destOrd="0" presId="urn:microsoft.com/office/officeart/2005/8/layout/vList2"/>
    <dgm:cxn modelId="{48C81A86-4A79-4572-861B-A2FEEA137681}" srcId="{59BCC567-5E54-4671-BB98-5BA9B46B0875}" destId="{871984C1-1DDB-46DF-BFD6-47391B79A578}" srcOrd="2" destOrd="0" parTransId="{08637EBA-4D90-464E-87C9-3686A193230E}" sibTransId="{F6671D2D-E853-4BE1-A5BE-75EF7F8033B9}"/>
    <dgm:cxn modelId="{3D672988-AB81-475C-B7E1-1EC88C899B72}" srcId="{59BCC567-5E54-4671-BB98-5BA9B46B0875}" destId="{C4B82172-9729-4987-9169-ABF0C677CE8E}" srcOrd="0" destOrd="0" parTransId="{5A1AAF3E-A1B3-4C6C-A3CE-CCB779DEF200}" sibTransId="{659B750C-6F8F-430A-AFB8-5778BA55FE7B}"/>
    <dgm:cxn modelId="{924EF097-CFC8-4F5B-A547-98B9909D2A0F}" srcId="{59BCC567-5E54-4671-BB98-5BA9B46B0875}" destId="{7B8E279A-8CC0-40EB-96E3-672F56696397}" srcOrd="4" destOrd="0" parTransId="{F090E942-C97C-4AB0-AE1A-72C15A999209}" sibTransId="{BFACE873-85C9-4780-B702-4E261F75D2CF}"/>
    <dgm:cxn modelId="{64418AA9-F6F0-4091-B3CC-8A32523F6A80}" type="presOf" srcId="{871984C1-1DDB-46DF-BFD6-47391B79A578}" destId="{EB716AFA-4D0A-4004-AA25-56975D1635E8}" srcOrd="0" destOrd="0" presId="urn:microsoft.com/office/officeart/2005/8/layout/vList2"/>
    <dgm:cxn modelId="{5BEE8FC0-31E6-4619-923B-2D620F0C0BDF}" type="presOf" srcId="{59BCC567-5E54-4671-BB98-5BA9B46B0875}" destId="{684B0FFE-7D03-432C-ADE8-F1E08E724883}" srcOrd="0" destOrd="0" presId="urn:microsoft.com/office/officeart/2005/8/layout/vList2"/>
    <dgm:cxn modelId="{94BFA5C1-57F9-476A-962F-ABA51EA60A7E}" type="presOf" srcId="{7B8E279A-8CC0-40EB-96E3-672F56696397}" destId="{AC648E87-1642-4D88-95DA-F20570DFB290}" srcOrd="0" destOrd="0" presId="urn:microsoft.com/office/officeart/2005/8/layout/vList2"/>
    <dgm:cxn modelId="{E57EC2E3-297E-44A5-B681-88B58C23941B}" srcId="{59BCC567-5E54-4671-BB98-5BA9B46B0875}" destId="{AF7943C7-3859-486A-B194-0249468C79BA}" srcOrd="1" destOrd="0" parTransId="{6C377A02-E43B-479D-A547-6F5AF214E94D}" sibTransId="{1D043443-B2B9-4BB5-9B4F-3C87D73D7792}"/>
    <dgm:cxn modelId="{79F58BEB-7C8A-4007-B7E3-9DFAE0F88A24}" type="presOf" srcId="{AF7943C7-3859-486A-B194-0249468C79BA}" destId="{A0F1F20C-AB1A-4DE8-AC7F-673F4A3EC7D3}" srcOrd="0" destOrd="0" presId="urn:microsoft.com/office/officeart/2005/8/layout/vList2"/>
    <dgm:cxn modelId="{0CF438F6-93F3-438F-88E2-4A65C9BEA980}" srcId="{59BCC567-5E54-4671-BB98-5BA9B46B0875}" destId="{FDCBCCB1-2ED9-429A-B5A5-86262A9D9439}" srcOrd="3" destOrd="0" parTransId="{FEBADE01-E550-4E53-9609-93A6B44526C3}" sibTransId="{B2D14D2E-7635-4D1B-8DE8-BDF3EAAB8430}"/>
    <dgm:cxn modelId="{DB20916A-CEAD-4418-A9D6-B5CC034281C5}" type="presParOf" srcId="{684B0FFE-7D03-432C-ADE8-F1E08E724883}" destId="{AC92FF73-E580-4F32-AD09-7728FEE1BBBC}" srcOrd="0" destOrd="0" presId="urn:microsoft.com/office/officeart/2005/8/layout/vList2"/>
    <dgm:cxn modelId="{750B317B-41A1-4A30-9B35-1F9C0FED2165}" type="presParOf" srcId="{684B0FFE-7D03-432C-ADE8-F1E08E724883}" destId="{85C9C2D0-E7E7-4325-A52B-B0CF8A0D9E5C}" srcOrd="1" destOrd="0" presId="urn:microsoft.com/office/officeart/2005/8/layout/vList2"/>
    <dgm:cxn modelId="{0E0D217D-527E-46C6-AEE3-B0DB1B9C0BF5}" type="presParOf" srcId="{684B0FFE-7D03-432C-ADE8-F1E08E724883}" destId="{A0F1F20C-AB1A-4DE8-AC7F-673F4A3EC7D3}" srcOrd="2" destOrd="0" presId="urn:microsoft.com/office/officeart/2005/8/layout/vList2"/>
    <dgm:cxn modelId="{146EECCF-47D6-4C28-A68B-74DAAF35C656}" type="presParOf" srcId="{684B0FFE-7D03-432C-ADE8-F1E08E724883}" destId="{0DDB54A5-5213-49F2-98EB-9FC13DD3D30B}" srcOrd="3" destOrd="0" presId="urn:microsoft.com/office/officeart/2005/8/layout/vList2"/>
    <dgm:cxn modelId="{53B460C0-E965-45AC-9FEB-5D295478D84E}" type="presParOf" srcId="{684B0FFE-7D03-432C-ADE8-F1E08E724883}" destId="{EB716AFA-4D0A-4004-AA25-56975D1635E8}" srcOrd="4" destOrd="0" presId="urn:microsoft.com/office/officeart/2005/8/layout/vList2"/>
    <dgm:cxn modelId="{BC66F4D3-8BB4-498D-89C1-DF0314253FA6}" type="presParOf" srcId="{684B0FFE-7D03-432C-ADE8-F1E08E724883}" destId="{C858A027-0702-405E-96D4-44EAC372A787}" srcOrd="5" destOrd="0" presId="urn:microsoft.com/office/officeart/2005/8/layout/vList2"/>
    <dgm:cxn modelId="{B51BF9AE-29BF-4912-94AF-7FD32AB6AD05}" type="presParOf" srcId="{684B0FFE-7D03-432C-ADE8-F1E08E724883}" destId="{9096EF32-D7AC-4ADA-817F-93E4D42DA1D2}" srcOrd="6" destOrd="0" presId="urn:microsoft.com/office/officeart/2005/8/layout/vList2"/>
    <dgm:cxn modelId="{E2D9DA6F-EABC-4A9A-993D-EEED7F2E6BB7}" type="presParOf" srcId="{684B0FFE-7D03-432C-ADE8-F1E08E724883}" destId="{01676690-9C77-40F8-8EFE-D6A481D81DAE}" srcOrd="7" destOrd="0" presId="urn:microsoft.com/office/officeart/2005/8/layout/vList2"/>
    <dgm:cxn modelId="{B6CBCC66-A14D-4DFB-AE65-CE9B4B67E930}" type="presParOf" srcId="{684B0FFE-7D03-432C-ADE8-F1E08E724883}" destId="{AC648E87-1642-4D88-95DA-F20570DFB29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92AC6CB-6B8A-433D-827F-EF3BED603EEF}" type="doc">
      <dgm:prSet loTypeId="urn:microsoft.com/office/officeart/2018/2/layout/IconLabelList" loCatId="icon" qsTypeId="urn:microsoft.com/office/officeart/2005/8/quickstyle/simple1" qsCatId="simple" csTypeId="urn:microsoft.com/office/officeart/2005/8/colors/colorful2" csCatId="colorful" phldr="1"/>
      <dgm:spPr/>
      <dgm:t>
        <a:bodyPr/>
        <a:lstStyle/>
        <a:p>
          <a:endParaRPr lang="en-US"/>
        </a:p>
      </dgm:t>
    </dgm:pt>
    <dgm:pt modelId="{A6B3CBF1-21D3-4D96-A246-F36F019756F4}">
      <dgm:prSet custT="1"/>
      <dgm:spPr/>
      <dgm:t>
        <a:bodyPr/>
        <a:lstStyle/>
        <a:p>
          <a:pPr>
            <a:lnSpc>
              <a:spcPct val="100000"/>
            </a:lnSpc>
          </a:pPr>
          <a:r>
            <a:rPr lang="en-US" sz="1600" dirty="0"/>
            <a:t>Echo Cliffs Health Clinic Construction</a:t>
          </a:r>
        </a:p>
        <a:p>
          <a:pPr>
            <a:lnSpc>
              <a:spcPct val="100000"/>
            </a:lnSpc>
          </a:pPr>
          <a:endParaRPr lang="en-US" sz="1100" dirty="0"/>
        </a:p>
        <a:p>
          <a:pPr>
            <a:lnSpc>
              <a:spcPct val="100000"/>
            </a:lnSpc>
          </a:pPr>
          <a:r>
            <a:rPr lang="en-US" sz="1400" dirty="0"/>
            <a:t>Beneficial Occupancy June 2026</a:t>
          </a:r>
        </a:p>
        <a:p>
          <a:pPr>
            <a:lnSpc>
              <a:spcPct val="100000"/>
            </a:lnSpc>
          </a:pPr>
          <a:r>
            <a:rPr lang="en-US" sz="1400" dirty="0"/>
            <a:t>Grand Opening OCT 5, 2026</a:t>
          </a:r>
        </a:p>
        <a:p>
          <a:endParaRPr lang="en-US" sz="1100" dirty="0"/>
        </a:p>
      </dgm:t>
    </dgm:pt>
    <dgm:pt modelId="{EEBE9DF2-7A76-4118-B892-95D8D11F1CC5}" type="parTrans" cxnId="{2937459D-2E2C-4D13-9AFD-46CDBB298586}">
      <dgm:prSet/>
      <dgm:spPr/>
      <dgm:t>
        <a:bodyPr/>
        <a:lstStyle/>
        <a:p>
          <a:endParaRPr lang="en-US"/>
        </a:p>
      </dgm:t>
    </dgm:pt>
    <dgm:pt modelId="{157A6E7C-FAEB-42A4-914D-09827BE0A249}" type="sibTrans" cxnId="{2937459D-2E2C-4D13-9AFD-46CDBB298586}">
      <dgm:prSet/>
      <dgm:spPr/>
      <dgm:t>
        <a:bodyPr/>
        <a:lstStyle/>
        <a:p>
          <a:endParaRPr lang="en-US"/>
        </a:p>
      </dgm:t>
    </dgm:pt>
    <dgm:pt modelId="{DCFAC9B5-9AC3-4B2C-8019-614EC3A20D42}">
      <dgm:prSet custT="1"/>
      <dgm:spPr/>
      <dgm:t>
        <a:bodyPr/>
        <a:lstStyle/>
        <a:p>
          <a:pPr>
            <a:lnSpc>
              <a:spcPct val="100000"/>
            </a:lnSpc>
          </a:pPr>
          <a:r>
            <a:rPr lang="en-US" sz="1600" dirty="0"/>
            <a:t>Echo Cliffs Housing -</a:t>
          </a:r>
        </a:p>
        <a:p>
          <a:pPr>
            <a:lnSpc>
              <a:spcPct val="100000"/>
            </a:lnSpc>
          </a:pPr>
          <a:endParaRPr lang="en-US" sz="1200" dirty="0"/>
        </a:p>
        <a:p>
          <a:pPr>
            <a:lnSpc>
              <a:spcPct val="100000"/>
            </a:lnSpc>
          </a:pPr>
          <a:r>
            <a:rPr lang="en-US" sz="1200" dirty="0">
              <a:latin typeface="+mn-lt"/>
              <a:cs typeface="Narkisim" panose="020E0502050101010101" pitchFamily="34" charset="-79"/>
            </a:rPr>
            <a:t>Phase I:  August 31, 2026 </a:t>
          </a:r>
        </a:p>
        <a:p>
          <a:pPr>
            <a:lnSpc>
              <a:spcPct val="100000"/>
            </a:lnSpc>
            <a:buFont typeface="Arial" panose="020B0604020202020204" pitchFamily="34" charset="0"/>
            <a:buChar char="•"/>
          </a:pPr>
          <a:r>
            <a:rPr lang="en-US" sz="1200" dirty="0">
              <a:latin typeface="+mn-lt"/>
              <a:cs typeface="Narkisim" panose="020E0502050101010101" pitchFamily="34" charset="-79"/>
            </a:rPr>
            <a:t>60 hotel style units &amp; 10 single family units</a:t>
          </a:r>
        </a:p>
        <a:p>
          <a:pPr>
            <a:lnSpc>
              <a:spcPct val="100000"/>
            </a:lnSpc>
            <a:buFont typeface="Arial" panose="020B0604020202020204" pitchFamily="34" charset="0"/>
            <a:buChar char="•"/>
          </a:pPr>
          <a:r>
            <a:rPr lang="en-US" sz="1200" dirty="0">
              <a:latin typeface="+mn-lt"/>
              <a:cs typeface="Narkisim" panose="020E0502050101010101" pitchFamily="34" charset="-79"/>
            </a:rPr>
            <a:t>Phase II: December 31, 2026</a:t>
          </a:r>
        </a:p>
        <a:p>
          <a:pPr>
            <a:lnSpc>
              <a:spcPct val="100000"/>
            </a:lnSpc>
            <a:buFont typeface="Arial" panose="020B0604020202020204" pitchFamily="34" charset="0"/>
            <a:buChar char="•"/>
          </a:pPr>
          <a:r>
            <a:rPr lang="en-US" sz="1200" dirty="0">
              <a:latin typeface="+mn-lt"/>
              <a:cs typeface="Narkisim" panose="020E0502050101010101" pitchFamily="34" charset="-79"/>
            </a:rPr>
            <a:t>22 single family units </a:t>
          </a:r>
          <a:endParaRPr lang="en-US" sz="1200" dirty="0">
            <a:latin typeface="+mn-lt"/>
          </a:endParaRPr>
        </a:p>
        <a:p>
          <a:endParaRPr lang="en-US" sz="1200" dirty="0"/>
        </a:p>
      </dgm:t>
    </dgm:pt>
    <dgm:pt modelId="{B6F49E65-BB82-4FE7-8513-BF43F48C2A80}" type="parTrans" cxnId="{53EF4C11-B111-4A68-A5EB-D9E96B9269AA}">
      <dgm:prSet/>
      <dgm:spPr/>
      <dgm:t>
        <a:bodyPr/>
        <a:lstStyle/>
        <a:p>
          <a:endParaRPr lang="en-US"/>
        </a:p>
      </dgm:t>
    </dgm:pt>
    <dgm:pt modelId="{550DA9AA-F3CC-4142-85C7-DB36883E3710}" type="sibTrans" cxnId="{53EF4C11-B111-4A68-A5EB-D9E96B9269AA}">
      <dgm:prSet/>
      <dgm:spPr/>
      <dgm:t>
        <a:bodyPr/>
        <a:lstStyle/>
        <a:p>
          <a:endParaRPr lang="en-US"/>
        </a:p>
      </dgm:t>
    </dgm:pt>
    <dgm:pt modelId="{FFC57533-682A-474B-BA2A-931EDC4CF138}">
      <dgm:prSet custT="1"/>
      <dgm:spPr/>
      <dgm:t>
        <a:bodyPr/>
        <a:lstStyle/>
        <a:p>
          <a:pPr>
            <a:lnSpc>
              <a:spcPct val="100000"/>
            </a:lnSpc>
          </a:pPr>
          <a:r>
            <a:rPr lang="en-US" sz="1600" dirty="0"/>
            <a:t>TCRHCC 48 Housing Units</a:t>
          </a:r>
        </a:p>
        <a:p>
          <a:pPr>
            <a:lnSpc>
              <a:spcPct val="100000"/>
            </a:lnSpc>
          </a:pPr>
          <a:endParaRPr lang="en-US" sz="1100" dirty="0"/>
        </a:p>
        <a:p>
          <a:pPr>
            <a:lnSpc>
              <a:spcPct val="100000"/>
            </a:lnSpc>
          </a:pPr>
          <a:r>
            <a:rPr lang="en-US" sz="1400" dirty="0"/>
            <a:t>Completed April 2026</a:t>
          </a:r>
        </a:p>
      </dgm:t>
    </dgm:pt>
    <dgm:pt modelId="{0EB37EB2-3E88-4D4F-88E7-A7769A42BE78}" type="parTrans" cxnId="{7EF39F97-B0E1-49E6-A3EB-6DE3E309E88A}">
      <dgm:prSet/>
      <dgm:spPr/>
      <dgm:t>
        <a:bodyPr/>
        <a:lstStyle/>
        <a:p>
          <a:endParaRPr lang="en-US"/>
        </a:p>
      </dgm:t>
    </dgm:pt>
    <dgm:pt modelId="{0858EF09-0FD2-4B3B-B956-154C4A053F28}" type="sibTrans" cxnId="{7EF39F97-B0E1-49E6-A3EB-6DE3E309E88A}">
      <dgm:prSet/>
      <dgm:spPr/>
      <dgm:t>
        <a:bodyPr/>
        <a:lstStyle/>
        <a:p>
          <a:endParaRPr lang="en-US"/>
        </a:p>
      </dgm:t>
    </dgm:pt>
    <dgm:pt modelId="{DE1C748F-E693-424A-9B2A-6A1F18D6BEE5}" type="pres">
      <dgm:prSet presAssocID="{992AC6CB-6B8A-433D-827F-EF3BED603EEF}" presName="root" presStyleCnt="0">
        <dgm:presLayoutVars>
          <dgm:dir/>
          <dgm:resizeHandles val="exact"/>
        </dgm:presLayoutVars>
      </dgm:prSet>
      <dgm:spPr/>
    </dgm:pt>
    <dgm:pt modelId="{DD94C40B-80F4-4DB4-846A-EF988F1E2281}" type="pres">
      <dgm:prSet presAssocID="{FFC57533-682A-474B-BA2A-931EDC4CF138}" presName="compNode" presStyleCnt="0"/>
      <dgm:spPr/>
    </dgm:pt>
    <dgm:pt modelId="{148BFCFC-F936-47B2-B046-81F70A7757E8}" type="pres">
      <dgm:prSet presAssocID="{FFC57533-682A-474B-BA2A-931EDC4CF138}"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ouse"/>
        </a:ext>
      </dgm:extLst>
    </dgm:pt>
    <dgm:pt modelId="{0A234EA9-EAEF-4A98-A91E-795B08905C9A}" type="pres">
      <dgm:prSet presAssocID="{FFC57533-682A-474B-BA2A-931EDC4CF138}" presName="spaceRect" presStyleCnt="0"/>
      <dgm:spPr/>
    </dgm:pt>
    <dgm:pt modelId="{CAB850A4-A06E-4DA5-A95B-75CE2DAD3A05}" type="pres">
      <dgm:prSet presAssocID="{FFC57533-682A-474B-BA2A-931EDC4CF138}" presName="textRect" presStyleLbl="revTx" presStyleIdx="0" presStyleCnt="3">
        <dgm:presLayoutVars>
          <dgm:chMax val="1"/>
          <dgm:chPref val="1"/>
        </dgm:presLayoutVars>
      </dgm:prSet>
      <dgm:spPr/>
    </dgm:pt>
    <dgm:pt modelId="{75105788-439F-4F30-8BFD-70AB720D6497}" type="pres">
      <dgm:prSet presAssocID="{0858EF09-0FD2-4B3B-B956-154C4A053F28}" presName="sibTrans" presStyleCnt="0"/>
      <dgm:spPr/>
    </dgm:pt>
    <dgm:pt modelId="{85E7472D-7E37-4A44-9EBB-2C1DF8CA6E44}" type="pres">
      <dgm:prSet presAssocID="{A6B3CBF1-21D3-4D96-A246-F36F019756F4}" presName="compNode" presStyleCnt="0"/>
      <dgm:spPr/>
    </dgm:pt>
    <dgm:pt modelId="{347388BF-B07E-40AC-BAA3-9220F3FD6259}" type="pres">
      <dgm:prSet presAssocID="{A6B3CBF1-21D3-4D96-A246-F36F019756F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dical"/>
        </a:ext>
      </dgm:extLst>
    </dgm:pt>
    <dgm:pt modelId="{46F7CC07-F3B3-4B02-B0E5-5B4DD10261E7}" type="pres">
      <dgm:prSet presAssocID="{A6B3CBF1-21D3-4D96-A246-F36F019756F4}" presName="spaceRect" presStyleCnt="0"/>
      <dgm:spPr/>
    </dgm:pt>
    <dgm:pt modelId="{62F4F3B2-4D45-4412-95D0-4E15649A9EBC}" type="pres">
      <dgm:prSet presAssocID="{A6B3CBF1-21D3-4D96-A246-F36F019756F4}" presName="textRect" presStyleLbl="revTx" presStyleIdx="1" presStyleCnt="3">
        <dgm:presLayoutVars>
          <dgm:chMax val="1"/>
          <dgm:chPref val="1"/>
        </dgm:presLayoutVars>
      </dgm:prSet>
      <dgm:spPr/>
    </dgm:pt>
    <dgm:pt modelId="{8E194F0A-C8E4-43D9-A270-09F30B299D1D}" type="pres">
      <dgm:prSet presAssocID="{157A6E7C-FAEB-42A4-914D-09827BE0A249}" presName="sibTrans" presStyleCnt="0"/>
      <dgm:spPr/>
    </dgm:pt>
    <dgm:pt modelId="{2BDB9C71-11FA-41B3-A5EE-5B8EA259FD88}" type="pres">
      <dgm:prSet presAssocID="{DCFAC9B5-9AC3-4B2C-8019-614EC3A20D42}" presName="compNode" presStyleCnt="0"/>
      <dgm:spPr/>
    </dgm:pt>
    <dgm:pt modelId="{9964E88A-CA59-4285-9B8F-E9A663F557F3}" type="pres">
      <dgm:prSet presAssocID="{DCFAC9B5-9AC3-4B2C-8019-614EC3A20D42}"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ome"/>
        </a:ext>
      </dgm:extLst>
    </dgm:pt>
    <dgm:pt modelId="{1910C827-0FBA-4D18-9BB9-E921762FBCEB}" type="pres">
      <dgm:prSet presAssocID="{DCFAC9B5-9AC3-4B2C-8019-614EC3A20D42}" presName="spaceRect" presStyleCnt="0"/>
      <dgm:spPr/>
    </dgm:pt>
    <dgm:pt modelId="{AA9625C6-21C2-4264-AC84-F616BF49E189}" type="pres">
      <dgm:prSet presAssocID="{DCFAC9B5-9AC3-4B2C-8019-614EC3A20D42}" presName="textRect" presStyleLbl="revTx" presStyleIdx="2" presStyleCnt="3">
        <dgm:presLayoutVars>
          <dgm:chMax val="1"/>
          <dgm:chPref val="1"/>
        </dgm:presLayoutVars>
      </dgm:prSet>
      <dgm:spPr/>
    </dgm:pt>
  </dgm:ptLst>
  <dgm:cxnLst>
    <dgm:cxn modelId="{A6869A10-89D4-4EFC-87EA-BA153F63DBBA}" type="presOf" srcId="{FFC57533-682A-474B-BA2A-931EDC4CF138}" destId="{CAB850A4-A06E-4DA5-A95B-75CE2DAD3A05}" srcOrd="0" destOrd="0" presId="urn:microsoft.com/office/officeart/2018/2/layout/IconLabelList"/>
    <dgm:cxn modelId="{53EF4C11-B111-4A68-A5EB-D9E96B9269AA}" srcId="{992AC6CB-6B8A-433D-827F-EF3BED603EEF}" destId="{DCFAC9B5-9AC3-4B2C-8019-614EC3A20D42}" srcOrd="2" destOrd="0" parTransId="{B6F49E65-BB82-4FE7-8513-BF43F48C2A80}" sibTransId="{550DA9AA-F3CC-4142-85C7-DB36883E3710}"/>
    <dgm:cxn modelId="{7A0C5E17-3109-4148-8401-B7037692479D}" type="presOf" srcId="{DCFAC9B5-9AC3-4B2C-8019-614EC3A20D42}" destId="{AA9625C6-21C2-4264-AC84-F616BF49E189}" srcOrd="0" destOrd="0" presId="urn:microsoft.com/office/officeart/2018/2/layout/IconLabelList"/>
    <dgm:cxn modelId="{E9BC7978-EE84-48E2-B117-C4E0692C2F92}" type="presOf" srcId="{A6B3CBF1-21D3-4D96-A246-F36F019756F4}" destId="{62F4F3B2-4D45-4412-95D0-4E15649A9EBC}" srcOrd="0" destOrd="0" presId="urn:microsoft.com/office/officeart/2018/2/layout/IconLabelList"/>
    <dgm:cxn modelId="{7EF39F97-B0E1-49E6-A3EB-6DE3E309E88A}" srcId="{992AC6CB-6B8A-433D-827F-EF3BED603EEF}" destId="{FFC57533-682A-474B-BA2A-931EDC4CF138}" srcOrd="0" destOrd="0" parTransId="{0EB37EB2-3E88-4D4F-88E7-A7769A42BE78}" sibTransId="{0858EF09-0FD2-4B3B-B956-154C4A053F28}"/>
    <dgm:cxn modelId="{2937459D-2E2C-4D13-9AFD-46CDBB298586}" srcId="{992AC6CB-6B8A-433D-827F-EF3BED603EEF}" destId="{A6B3CBF1-21D3-4D96-A246-F36F019756F4}" srcOrd="1" destOrd="0" parTransId="{EEBE9DF2-7A76-4118-B892-95D8D11F1CC5}" sibTransId="{157A6E7C-FAEB-42A4-914D-09827BE0A249}"/>
    <dgm:cxn modelId="{20EBBAE2-9611-4CCC-B19D-2EB8996F5E05}" type="presOf" srcId="{992AC6CB-6B8A-433D-827F-EF3BED603EEF}" destId="{DE1C748F-E693-424A-9B2A-6A1F18D6BEE5}" srcOrd="0" destOrd="0" presId="urn:microsoft.com/office/officeart/2018/2/layout/IconLabelList"/>
    <dgm:cxn modelId="{AD575060-9F9A-469F-B1C0-908856EFA280}" type="presParOf" srcId="{DE1C748F-E693-424A-9B2A-6A1F18D6BEE5}" destId="{DD94C40B-80F4-4DB4-846A-EF988F1E2281}" srcOrd="0" destOrd="0" presId="urn:microsoft.com/office/officeart/2018/2/layout/IconLabelList"/>
    <dgm:cxn modelId="{023D2B41-8660-433A-BB2F-D0FF1891020C}" type="presParOf" srcId="{DD94C40B-80F4-4DB4-846A-EF988F1E2281}" destId="{148BFCFC-F936-47B2-B046-81F70A7757E8}" srcOrd="0" destOrd="0" presId="urn:microsoft.com/office/officeart/2018/2/layout/IconLabelList"/>
    <dgm:cxn modelId="{378D6814-8E39-42E8-984B-74989A04540F}" type="presParOf" srcId="{DD94C40B-80F4-4DB4-846A-EF988F1E2281}" destId="{0A234EA9-EAEF-4A98-A91E-795B08905C9A}" srcOrd="1" destOrd="0" presId="urn:microsoft.com/office/officeart/2018/2/layout/IconLabelList"/>
    <dgm:cxn modelId="{A77E46B7-BDDE-4912-AEA7-CB957CEC80CF}" type="presParOf" srcId="{DD94C40B-80F4-4DB4-846A-EF988F1E2281}" destId="{CAB850A4-A06E-4DA5-A95B-75CE2DAD3A05}" srcOrd="2" destOrd="0" presId="urn:microsoft.com/office/officeart/2018/2/layout/IconLabelList"/>
    <dgm:cxn modelId="{F42E73D7-D90F-4356-B156-B1DE9BEE719B}" type="presParOf" srcId="{DE1C748F-E693-424A-9B2A-6A1F18D6BEE5}" destId="{75105788-439F-4F30-8BFD-70AB720D6497}" srcOrd="1" destOrd="0" presId="urn:microsoft.com/office/officeart/2018/2/layout/IconLabelList"/>
    <dgm:cxn modelId="{BC637905-5D8D-499C-A461-98E66934D027}" type="presParOf" srcId="{DE1C748F-E693-424A-9B2A-6A1F18D6BEE5}" destId="{85E7472D-7E37-4A44-9EBB-2C1DF8CA6E44}" srcOrd="2" destOrd="0" presId="urn:microsoft.com/office/officeart/2018/2/layout/IconLabelList"/>
    <dgm:cxn modelId="{DBFF84CD-26E0-4BAB-A509-E91917944123}" type="presParOf" srcId="{85E7472D-7E37-4A44-9EBB-2C1DF8CA6E44}" destId="{347388BF-B07E-40AC-BAA3-9220F3FD6259}" srcOrd="0" destOrd="0" presId="urn:microsoft.com/office/officeart/2018/2/layout/IconLabelList"/>
    <dgm:cxn modelId="{60C7DA6B-19B9-4B8D-AFD0-C7BADF3B6A0E}" type="presParOf" srcId="{85E7472D-7E37-4A44-9EBB-2C1DF8CA6E44}" destId="{46F7CC07-F3B3-4B02-B0E5-5B4DD10261E7}" srcOrd="1" destOrd="0" presId="urn:microsoft.com/office/officeart/2018/2/layout/IconLabelList"/>
    <dgm:cxn modelId="{62FCA732-C67F-4D1C-BBC3-6F9492EDD65C}" type="presParOf" srcId="{85E7472D-7E37-4A44-9EBB-2C1DF8CA6E44}" destId="{62F4F3B2-4D45-4412-95D0-4E15649A9EBC}" srcOrd="2" destOrd="0" presId="urn:microsoft.com/office/officeart/2018/2/layout/IconLabelList"/>
    <dgm:cxn modelId="{043FBED3-4DE0-4539-A55D-0525D7AB6F78}" type="presParOf" srcId="{DE1C748F-E693-424A-9B2A-6A1F18D6BEE5}" destId="{8E194F0A-C8E4-43D9-A270-09F30B299D1D}" srcOrd="3" destOrd="0" presId="urn:microsoft.com/office/officeart/2018/2/layout/IconLabelList"/>
    <dgm:cxn modelId="{56DB5017-C042-427F-A49A-11B4F044B50A}" type="presParOf" srcId="{DE1C748F-E693-424A-9B2A-6A1F18D6BEE5}" destId="{2BDB9C71-11FA-41B3-A5EE-5B8EA259FD88}" srcOrd="4" destOrd="0" presId="urn:microsoft.com/office/officeart/2018/2/layout/IconLabelList"/>
    <dgm:cxn modelId="{96FA82BE-CD9F-403E-B646-3FBBCEE958DB}" type="presParOf" srcId="{2BDB9C71-11FA-41B3-A5EE-5B8EA259FD88}" destId="{9964E88A-CA59-4285-9B8F-E9A663F557F3}" srcOrd="0" destOrd="0" presId="urn:microsoft.com/office/officeart/2018/2/layout/IconLabelList"/>
    <dgm:cxn modelId="{6DDBE6C9-F2F5-475F-A8CE-C2A8D9D5D488}" type="presParOf" srcId="{2BDB9C71-11FA-41B3-A5EE-5B8EA259FD88}" destId="{1910C827-0FBA-4D18-9BB9-E921762FBCEB}" srcOrd="1" destOrd="0" presId="urn:microsoft.com/office/officeart/2018/2/layout/IconLabelList"/>
    <dgm:cxn modelId="{AB2F235E-9E5B-47EF-ADBB-A54329966AE6}" type="presParOf" srcId="{2BDB9C71-11FA-41B3-A5EE-5B8EA259FD88}" destId="{AA9625C6-21C2-4264-AC84-F616BF49E189}"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92FF73-E580-4F32-AD09-7728FEE1BBBC}">
      <dsp:nvSpPr>
        <dsp:cNvPr id="0" name=""/>
        <dsp:cNvSpPr/>
      </dsp:nvSpPr>
      <dsp:spPr>
        <a:xfrm>
          <a:off x="0" y="3274"/>
          <a:ext cx="9248931" cy="823680"/>
        </a:xfrm>
        <a:prstGeom prst="roundRect">
          <a:avLst/>
        </a:prstGeom>
        <a:solidFill>
          <a:schemeClr val="accent2">
            <a:shade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arkisim" panose="020E0502050101010101" pitchFamily="34" charset="-79"/>
              <a:cs typeface="Narkisim" panose="020E0502050101010101" pitchFamily="34" charset="-79"/>
            </a:rPr>
            <a:t>American College of Radiology (ACR) for Mammography, CT and MRI</a:t>
          </a:r>
        </a:p>
      </dsp:txBody>
      <dsp:txXfrm>
        <a:off x="40209" y="43483"/>
        <a:ext cx="9168513" cy="743262"/>
      </dsp:txXfrm>
    </dsp:sp>
    <dsp:sp modelId="{A0F1F20C-AB1A-4DE8-AC7F-673F4A3EC7D3}">
      <dsp:nvSpPr>
        <dsp:cNvPr id="0" name=""/>
        <dsp:cNvSpPr/>
      </dsp:nvSpPr>
      <dsp:spPr>
        <a:xfrm>
          <a:off x="0" y="934329"/>
          <a:ext cx="9248931" cy="823680"/>
        </a:xfrm>
        <a:prstGeom prst="roundRect">
          <a:avLst/>
        </a:prstGeom>
        <a:solidFill>
          <a:schemeClr val="accent2">
            <a:shade val="80000"/>
            <a:hueOff val="-68810"/>
            <a:satOff val="1666"/>
            <a:lumOff val="678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arkisim" panose="020E0502050101010101" pitchFamily="34" charset="-79"/>
              <a:cs typeface="Narkisim" panose="020E0502050101010101" pitchFamily="34" charset="-79"/>
            </a:rPr>
            <a:t>Baby Friendly Designation</a:t>
          </a:r>
        </a:p>
      </dsp:txBody>
      <dsp:txXfrm>
        <a:off x="40209" y="974538"/>
        <a:ext cx="9168513" cy="743262"/>
      </dsp:txXfrm>
    </dsp:sp>
    <dsp:sp modelId="{EB716AFA-4D0A-4004-AA25-56975D1635E8}">
      <dsp:nvSpPr>
        <dsp:cNvPr id="0" name=""/>
        <dsp:cNvSpPr/>
      </dsp:nvSpPr>
      <dsp:spPr>
        <a:xfrm>
          <a:off x="0" y="1900861"/>
          <a:ext cx="9248931" cy="823680"/>
        </a:xfrm>
        <a:prstGeom prst="roundRect">
          <a:avLst/>
        </a:prstGeom>
        <a:solidFill>
          <a:schemeClr val="accent2">
            <a:shade val="80000"/>
            <a:hueOff val="-137621"/>
            <a:satOff val="3332"/>
            <a:lumOff val="1356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arkisim" panose="020E0502050101010101" pitchFamily="34" charset="-79"/>
              <a:cs typeface="Narkisim" panose="020E0502050101010101" pitchFamily="34" charset="-79"/>
            </a:rPr>
            <a:t>Arizona Perinatal Trust for Level II Perinatal Care Center</a:t>
          </a:r>
        </a:p>
      </dsp:txBody>
      <dsp:txXfrm>
        <a:off x="40209" y="1941070"/>
        <a:ext cx="9168513" cy="743262"/>
      </dsp:txXfrm>
    </dsp:sp>
    <dsp:sp modelId="{9096EF32-D7AC-4ADA-817F-93E4D42DA1D2}">
      <dsp:nvSpPr>
        <dsp:cNvPr id="0" name=""/>
        <dsp:cNvSpPr/>
      </dsp:nvSpPr>
      <dsp:spPr>
        <a:xfrm>
          <a:off x="0" y="2851261"/>
          <a:ext cx="9248931" cy="823680"/>
        </a:xfrm>
        <a:prstGeom prst="roundRect">
          <a:avLst/>
        </a:prstGeom>
        <a:solidFill>
          <a:schemeClr val="accent2">
            <a:shade val="80000"/>
            <a:hueOff val="-206431"/>
            <a:satOff val="4997"/>
            <a:lumOff val="20341"/>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arkisim" panose="020E0502050101010101" pitchFamily="34" charset="-79"/>
              <a:cs typeface="Narkisim" panose="020E0502050101010101" pitchFamily="34" charset="-79"/>
            </a:rPr>
            <a:t>Arizona Department of Health Services for Sacred Peaks Health Center</a:t>
          </a:r>
        </a:p>
      </dsp:txBody>
      <dsp:txXfrm>
        <a:off x="40209" y="2891470"/>
        <a:ext cx="9168513" cy="743262"/>
      </dsp:txXfrm>
    </dsp:sp>
    <dsp:sp modelId="{AC648E87-1642-4D88-95DA-F20570DFB290}">
      <dsp:nvSpPr>
        <dsp:cNvPr id="0" name=""/>
        <dsp:cNvSpPr/>
      </dsp:nvSpPr>
      <dsp:spPr>
        <a:xfrm>
          <a:off x="0" y="3801661"/>
          <a:ext cx="9248931" cy="823680"/>
        </a:xfrm>
        <a:prstGeom prst="roundRect">
          <a:avLst/>
        </a:prstGeom>
        <a:solidFill>
          <a:schemeClr val="accent2">
            <a:shade val="80000"/>
            <a:hueOff val="-275241"/>
            <a:satOff val="6663"/>
            <a:lumOff val="27121"/>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arkisim" panose="020E0502050101010101" pitchFamily="34" charset="-79"/>
              <a:cs typeface="Narkisim" panose="020E0502050101010101" pitchFamily="34" charset="-79"/>
            </a:rPr>
            <a:t>American Association of Diabetic Educators (AADE)</a:t>
          </a:r>
        </a:p>
      </dsp:txBody>
      <dsp:txXfrm>
        <a:off x="40209" y="3841870"/>
        <a:ext cx="9168513" cy="7432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BFCFC-F936-47B2-B046-81F70A7757E8}">
      <dsp:nvSpPr>
        <dsp:cNvPr id="0" name=""/>
        <dsp:cNvSpPr/>
      </dsp:nvSpPr>
      <dsp:spPr>
        <a:xfrm>
          <a:off x="1053368" y="384539"/>
          <a:ext cx="1478342" cy="14783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B850A4-A06E-4DA5-A95B-75CE2DAD3A05}">
      <dsp:nvSpPr>
        <dsp:cNvPr id="0" name=""/>
        <dsp:cNvSpPr/>
      </dsp:nvSpPr>
      <dsp:spPr>
        <a:xfrm>
          <a:off x="149936" y="2439286"/>
          <a:ext cx="3285204" cy="1785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TCRHCC 48 Housing Units</a:t>
          </a:r>
        </a:p>
        <a:p>
          <a:pPr marL="0" lvl="0" indent="0" algn="ctr" defTabSz="711200">
            <a:lnSpc>
              <a:spcPct val="100000"/>
            </a:lnSpc>
            <a:spcBef>
              <a:spcPct val="0"/>
            </a:spcBef>
            <a:spcAft>
              <a:spcPct val="35000"/>
            </a:spcAft>
            <a:buNone/>
          </a:pPr>
          <a:endParaRPr lang="en-US" sz="1100" kern="1200" dirty="0"/>
        </a:p>
        <a:p>
          <a:pPr marL="0" lvl="0" indent="0" algn="ctr" defTabSz="711200">
            <a:lnSpc>
              <a:spcPct val="100000"/>
            </a:lnSpc>
            <a:spcBef>
              <a:spcPct val="0"/>
            </a:spcBef>
            <a:spcAft>
              <a:spcPct val="35000"/>
            </a:spcAft>
            <a:buNone/>
          </a:pPr>
          <a:r>
            <a:rPr lang="en-US" sz="1400" kern="1200" dirty="0"/>
            <a:t>Completed April 2026</a:t>
          </a:r>
        </a:p>
      </dsp:txBody>
      <dsp:txXfrm>
        <a:off x="149936" y="2439286"/>
        <a:ext cx="3285204" cy="1785717"/>
      </dsp:txXfrm>
    </dsp:sp>
    <dsp:sp modelId="{347388BF-B07E-40AC-BAA3-9220F3FD6259}">
      <dsp:nvSpPr>
        <dsp:cNvPr id="0" name=""/>
        <dsp:cNvSpPr/>
      </dsp:nvSpPr>
      <dsp:spPr>
        <a:xfrm>
          <a:off x="4913483" y="384539"/>
          <a:ext cx="1478342" cy="14783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F4F3B2-4D45-4412-95D0-4E15649A9EBC}">
      <dsp:nvSpPr>
        <dsp:cNvPr id="0" name=""/>
        <dsp:cNvSpPr/>
      </dsp:nvSpPr>
      <dsp:spPr>
        <a:xfrm>
          <a:off x="4010052" y="2439286"/>
          <a:ext cx="3285204" cy="1785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Echo Cliffs Health Clinic Construction</a:t>
          </a:r>
        </a:p>
        <a:p>
          <a:pPr marL="0" lvl="0" indent="0" algn="ctr" defTabSz="711200">
            <a:lnSpc>
              <a:spcPct val="100000"/>
            </a:lnSpc>
            <a:spcBef>
              <a:spcPct val="0"/>
            </a:spcBef>
            <a:spcAft>
              <a:spcPct val="35000"/>
            </a:spcAft>
            <a:buNone/>
          </a:pPr>
          <a:endParaRPr lang="en-US" sz="1100" kern="1200" dirty="0"/>
        </a:p>
        <a:p>
          <a:pPr marL="0" lvl="0" indent="0" algn="ctr" defTabSz="711200">
            <a:lnSpc>
              <a:spcPct val="100000"/>
            </a:lnSpc>
            <a:spcBef>
              <a:spcPct val="0"/>
            </a:spcBef>
            <a:spcAft>
              <a:spcPct val="35000"/>
            </a:spcAft>
            <a:buNone/>
          </a:pPr>
          <a:r>
            <a:rPr lang="en-US" sz="1400" kern="1200" dirty="0"/>
            <a:t>Beneficial Occupancy June 2026</a:t>
          </a:r>
        </a:p>
        <a:p>
          <a:pPr marL="0" lvl="0" indent="0" algn="ctr" defTabSz="711200">
            <a:lnSpc>
              <a:spcPct val="100000"/>
            </a:lnSpc>
            <a:spcBef>
              <a:spcPct val="0"/>
            </a:spcBef>
            <a:spcAft>
              <a:spcPct val="35000"/>
            </a:spcAft>
            <a:buNone/>
          </a:pPr>
          <a:r>
            <a:rPr lang="en-US" sz="1400" kern="1200" dirty="0"/>
            <a:t>Grand Opening OCT 5, 2026</a:t>
          </a:r>
        </a:p>
        <a:p>
          <a:pPr marL="0" lvl="0" indent="0" algn="ctr" defTabSz="711200">
            <a:spcBef>
              <a:spcPct val="0"/>
            </a:spcBef>
            <a:spcAft>
              <a:spcPct val="35000"/>
            </a:spcAft>
            <a:buNone/>
          </a:pPr>
          <a:endParaRPr lang="en-US" sz="1100" kern="1200" dirty="0"/>
        </a:p>
      </dsp:txBody>
      <dsp:txXfrm>
        <a:off x="4010052" y="2439286"/>
        <a:ext cx="3285204" cy="1785717"/>
      </dsp:txXfrm>
    </dsp:sp>
    <dsp:sp modelId="{9964E88A-CA59-4285-9B8F-E9A663F557F3}">
      <dsp:nvSpPr>
        <dsp:cNvPr id="0" name=""/>
        <dsp:cNvSpPr/>
      </dsp:nvSpPr>
      <dsp:spPr>
        <a:xfrm>
          <a:off x="8773598" y="384539"/>
          <a:ext cx="1478342" cy="14783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9625C6-21C2-4264-AC84-F616BF49E189}">
      <dsp:nvSpPr>
        <dsp:cNvPr id="0" name=""/>
        <dsp:cNvSpPr/>
      </dsp:nvSpPr>
      <dsp:spPr>
        <a:xfrm>
          <a:off x="7870167" y="2439286"/>
          <a:ext cx="3285204" cy="1785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Echo Cliffs Housing -</a:t>
          </a:r>
        </a:p>
        <a:p>
          <a:pPr marL="0" lvl="0" indent="0" algn="ctr" defTabSz="711200">
            <a:lnSpc>
              <a:spcPct val="100000"/>
            </a:lnSpc>
            <a:spcBef>
              <a:spcPct val="0"/>
            </a:spcBef>
            <a:spcAft>
              <a:spcPct val="35000"/>
            </a:spcAft>
            <a:buNone/>
          </a:pPr>
          <a:endParaRPr lang="en-US" sz="1200" kern="1200" dirty="0"/>
        </a:p>
        <a:p>
          <a:pPr marL="0" lvl="0" indent="0" algn="ctr" defTabSz="711200">
            <a:lnSpc>
              <a:spcPct val="100000"/>
            </a:lnSpc>
            <a:spcBef>
              <a:spcPct val="0"/>
            </a:spcBef>
            <a:spcAft>
              <a:spcPct val="35000"/>
            </a:spcAft>
            <a:buNone/>
          </a:pPr>
          <a:r>
            <a:rPr lang="en-US" sz="1200" kern="1200" dirty="0">
              <a:latin typeface="+mn-lt"/>
              <a:cs typeface="Narkisim" panose="020E0502050101010101" pitchFamily="34" charset="-79"/>
            </a:rPr>
            <a:t>Phase I:  August 31, 2026 </a:t>
          </a:r>
        </a:p>
        <a:p>
          <a:pPr marL="0" lvl="0" indent="0" algn="ctr" defTabSz="711200">
            <a:lnSpc>
              <a:spcPct val="100000"/>
            </a:lnSpc>
            <a:spcBef>
              <a:spcPct val="0"/>
            </a:spcBef>
            <a:spcAft>
              <a:spcPct val="35000"/>
            </a:spcAft>
            <a:buFont typeface="Arial" panose="020B0604020202020204" pitchFamily="34" charset="0"/>
            <a:buNone/>
          </a:pPr>
          <a:r>
            <a:rPr lang="en-US" sz="1200" kern="1200" dirty="0">
              <a:latin typeface="+mn-lt"/>
              <a:cs typeface="Narkisim" panose="020E0502050101010101" pitchFamily="34" charset="-79"/>
            </a:rPr>
            <a:t>60 hotel style units &amp; 10 single family units</a:t>
          </a:r>
        </a:p>
        <a:p>
          <a:pPr marL="0" lvl="0" indent="0" algn="ctr" defTabSz="711200">
            <a:lnSpc>
              <a:spcPct val="100000"/>
            </a:lnSpc>
            <a:spcBef>
              <a:spcPct val="0"/>
            </a:spcBef>
            <a:spcAft>
              <a:spcPct val="35000"/>
            </a:spcAft>
            <a:buFont typeface="Arial" panose="020B0604020202020204" pitchFamily="34" charset="0"/>
            <a:buNone/>
          </a:pPr>
          <a:r>
            <a:rPr lang="en-US" sz="1200" kern="1200" dirty="0">
              <a:latin typeface="+mn-lt"/>
              <a:cs typeface="Narkisim" panose="020E0502050101010101" pitchFamily="34" charset="-79"/>
            </a:rPr>
            <a:t>Phase II: December 31, 2026</a:t>
          </a:r>
        </a:p>
        <a:p>
          <a:pPr marL="0" lvl="0" indent="0" algn="ctr" defTabSz="711200">
            <a:lnSpc>
              <a:spcPct val="100000"/>
            </a:lnSpc>
            <a:spcBef>
              <a:spcPct val="0"/>
            </a:spcBef>
            <a:spcAft>
              <a:spcPct val="35000"/>
            </a:spcAft>
            <a:buFont typeface="Arial" panose="020B0604020202020204" pitchFamily="34" charset="0"/>
            <a:buNone/>
          </a:pPr>
          <a:r>
            <a:rPr lang="en-US" sz="1200" kern="1200" dirty="0">
              <a:latin typeface="+mn-lt"/>
              <a:cs typeface="Narkisim" panose="020E0502050101010101" pitchFamily="34" charset="-79"/>
            </a:rPr>
            <a:t>22 single family units </a:t>
          </a:r>
          <a:endParaRPr lang="en-US" sz="1200" kern="1200" dirty="0">
            <a:latin typeface="+mn-lt"/>
          </a:endParaRPr>
        </a:p>
        <a:p>
          <a:pPr marL="0" lvl="0" indent="0" algn="ctr" defTabSz="711200">
            <a:spcBef>
              <a:spcPct val="0"/>
            </a:spcBef>
            <a:spcAft>
              <a:spcPct val="35000"/>
            </a:spcAft>
            <a:buNone/>
          </a:pPr>
          <a:endParaRPr lang="en-US" sz="1200" kern="1200" dirty="0"/>
        </a:p>
      </dsp:txBody>
      <dsp:txXfrm>
        <a:off x="7870167" y="2439286"/>
        <a:ext cx="3285204" cy="178571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5E5D10-1A02-442B-918D-7F6378DE4B23}" type="datetimeFigureOut">
              <a:rPr lang="en-US" smtClean="0"/>
              <a:t>7/25/2026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A7C70C-DAF7-4376-946E-150D4628652F}" type="slidenum">
              <a:rPr lang="en-US" smtClean="0"/>
              <a:t>‹#›</a:t>
            </a:fld>
            <a:endParaRPr lang="en-US"/>
          </a:p>
        </p:txBody>
      </p:sp>
    </p:spTree>
    <p:extLst>
      <p:ext uri="{BB962C8B-B14F-4D97-AF65-F5344CB8AC3E}">
        <p14:creationId xmlns:p14="http://schemas.microsoft.com/office/powerpoint/2010/main" val="45236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4F8F4-79DD-AE63-5EA9-BADBE19A6B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E57A3F-6C3A-88B9-3E89-60C415E721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2638B9-8C1B-920B-6F7A-ED75C6B9E7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E68F23-35AC-5648-D996-E086072D37FE}"/>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8BE3B61-9290-473D-BFFD-D1DAEF05D4E7}" type="slidenum">
              <a:rPr kumimoji="0" 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4282064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A7C70C-DAF7-4376-946E-150D4628652F}" type="slidenum">
              <a:rPr lang="en-US" smtClean="0"/>
              <a:t>12</a:t>
            </a:fld>
            <a:endParaRPr lang="en-US"/>
          </a:p>
        </p:txBody>
      </p:sp>
    </p:spTree>
    <p:extLst>
      <p:ext uri="{BB962C8B-B14F-4D97-AF65-F5344CB8AC3E}">
        <p14:creationId xmlns:p14="http://schemas.microsoft.com/office/powerpoint/2010/main" val="1597735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A7C70C-DAF7-4376-946E-150D4628652F}" type="slidenum">
              <a:rPr lang="en-US" smtClean="0"/>
              <a:t>13</a:t>
            </a:fld>
            <a:endParaRPr lang="en-US"/>
          </a:p>
        </p:txBody>
      </p:sp>
    </p:spTree>
    <p:extLst>
      <p:ext uri="{BB962C8B-B14F-4D97-AF65-F5344CB8AC3E}">
        <p14:creationId xmlns:p14="http://schemas.microsoft.com/office/powerpoint/2010/main" val="657954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Increase– 25% FYTD increase</a:t>
            </a:r>
          </a:p>
          <a:p>
            <a:endParaRPr lang="en-US" dirty="0"/>
          </a:p>
        </p:txBody>
      </p:sp>
      <p:sp>
        <p:nvSpPr>
          <p:cNvPr id="4" name="Slide Number Placeholder 3"/>
          <p:cNvSpPr>
            <a:spLocks noGrp="1"/>
          </p:cNvSpPr>
          <p:nvPr>
            <p:ph type="sldNum" sz="quarter" idx="5"/>
          </p:nvPr>
        </p:nvSpPr>
        <p:spPr/>
        <p:txBody>
          <a:bodyPr/>
          <a:lstStyle/>
          <a:p>
            <a:fld id="{2FA7C70C-DAF7-4376-946E-150D4628652F}" type="slidenum">
              <a:rPr lang="en-US" smtClean="0"/>
              <a:t>14</a:t>
            </a:fld>
            <a:endParaRPr lang="en-US"/>
          </a:p>
        </p:txBody>
      </p:sp>
    </p:spTree>
    <p:extLst>
      <p:ext uri="{BB962C8B-B14F-4D97-AF65-F5344CB8AC3E}">
        <p14:creationId xmlns:p14="http://schemas.microsoft.com/office/powerpoint/2010/main" val="2316527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A7C70C-DAF7-4376-946E-150D4628652F}" type="slidenum">
              <a:rPr lang="en-US" smtClean="0"/>
              <a:t>20</a:t>
            </a:fld>
            <a:endParaRPr lang="en-US"/>
          </a:p>
        </p:txBody>
      </p:sp>
    </p:spTree>
    <p:extLst>
      <p:ext uri="{BB962C8B-B14F-4D97-AF65-F5344CB8AC3E}">
        <p14:creationId xmlns:p14="http://schemas.microsoft.com/office/powerpoint/2010/main" val="2142339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A7C70C-DAF7-4376-946E-150D4628652F}" type="slidenum">
              <a:rPr lang="en-US" smtClean="0"/>
              <a:t>29</a:t>
            </a:fld>
            <a:endParaRPr lang="en-US"/>
          </a:p>
        </p:txBody>
      </p:sp>
    </p:spTree>
    <p:extLst>
      <p:ext uri="{BB962C8B-B14F-4D97-AF65-F5344CB8AC3E}">
        <p14:creationId xmlns:p14="http://schemas.microsoft.com/office/powerpoint/2010/main" val="1135659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A7C70C-DAF7-4376-946E-150D4628652F}" type="slidenum">
              <a:rPr lang="en-US" smtClean="0"/>
              <a:t>31</a:t>
            </a:fld>
            <a:endParaRPr lang="en-US"/>
          </a:p>
        </p:txBody>
      </p:sp>
    </p:spTree>
    <p:extLst>
      <p:ext uri="{BB962C8B-B14F-4D97-AF65-F5344CB8AC3E}">
        <p14:creationId xmlns:p14="http://schemas.microsoft.com/office/powerpoint/2010/main" val="3242209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1361684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DBD872-E1BF-49F2-8E40-D96F66AB54DF}"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2649554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4259312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93133-C2E7-4CD6-AC9B-88D13200015E}"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401371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1262753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7DBD872-E1BF-49F2-8E40-D96F66AB54DF}" type="datetimeFigureOut">
              <a:rPr lang="en-US" smtClean="0"/>
              <a:t>7/25/2026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509604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7DBD872-E1BF-49F2-8E40-D96F66AB54DF}" type="datetimeFigureOut">
              <a:rPr lang="en-US" smtClean="0"/>
              <a:t>7/25/2026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4273863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40912696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4291705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08AFC7B-BB76-433D-8829-D5B65A8DAB6C}" type="slidenum">
              <a:rPr lang="en-US" smtClean="0"/>
              <a:pPr/>
              <a:t>‹#›</a:t>
            </a:fld>
            <a:endParaRPr lang="en-US" dirty="0"/>
          </a:p>
        </p:txBody>
      </p:sp>
    </p:spTree>
    <p:extLst>
      <p:ext uri="{BB962C8B-B14F-4D97-AF65-F5344CB8AC3E}">
        <p14:creationId xmlns:p14="http://schemas.microsoft.com/office/powerpoint/2010/main" val="614872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3580167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1880456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DBD872-E1BF-49F2-8E40-D96F66AB54DF}"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3103486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DBD872-E1BF-49F2-8E40-D96F66AB54DF}" type="datetimeFigureOut">
              <a:rPr lang="en-US" smtClean="0"/>
              <a:t>7/25/2026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2148774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1841068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3972347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C7DBD872-E1BF-49F2-8E40-D96F66AB54DF}" type="datetimeFigureOut">
              <a:rPr lang="en-US" smtClean="0"/>
              <a:t>7/25/2026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370413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DBD872-E1BF-49F2-8E40-D96F66AB54DF}"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993133-C2E7-4CD6-AC9B-88D13200015E}" type="slidenum">
              <a:rPr lang="en-US" smtClean="0"/>
              <a:t>‹#›</a:t>
            </a:fld>
            <a:endParaRPr lang="en-US"/>
          </a:p>
        </p:txBody>
      </p:sp>
    </p:spTree>
    <p:extLst>
      <p:ext uri="{BB962C8B-B14F-4D97-AF65-F5344CB8AC3E}">
        <p14:creationId xmlns:p14="http://schemas.microsoft.com/office/powerpoint/2010/main" val="299787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7DBD872-E1BF-49F2-8E40-D96F66AB54DF}" type="datetimeFigureOut">
              <a:rPr lang="en-US" smtClean="0"/>
              <a:t>7/25/2026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9993133-C2E7-4CD6-AC9B-88D13200015E}" type="slidenum">
              <a:rPr lang="en-US" smtClean="0"/>
              <a:t>‹#›</a:t>
            </a:fld>
            <a:endParaRPr lang="en-US"/>
          </a:p>
        </p:txBody>
      </p:sp>
    </p:spTree>
    <p:extLst>
      <p:ext uri="{BB962C8B-B14F-4D97-AF65-F5344CB8AC3E}">
        <p14:creationId xmlns:p14="http://schemas.microsoft.com/office/powerpoint/2010/main" val="3684275278"/>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2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2" Type="http://schemas.openxmlformats.org/officeDocument/2006/relationships/hyperlink" Target="http://www.tchealth.org/"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28BE1-4E15-4FAC-98D0-6D8D55122026}"/>
              </a:ext>
            </a:extLst>
          </p:cNvPr>
          <p:cNvSpPr>
            <a:spLocks noGrp="1"/>
          </p:cNvSpPr>
          <p:nvPr>
            <p:ph type="ctrTitle"/>
          </p:nvPr>
        </p:nvSpPr>
        <p:spPr>
          <a:xfrm>
            <a:off x="1154955" y="1447800"/>
            <a:ext cx="4752399" cy="3329581"/>
          </a:xfrm>
        </p:spPr>
        <p:txBody>
          <a:bodyPr vert="horz" lIns="91440" tIns="45720" rIns="91440" bIns="45720" rtlCol="0">
            <a:normAutofit/>
          </a:bodyPr>
          <a:lstStyle/>
          <a:p>
            <a:pPr>
              <a:lnSpc>
                <a:spcPct val="90000"/>
              </a:lnSpc>
            </a:pPr>
            <a:br>
              <a:rPr lang="en-US" sz="2900" b="1" kern="1200" dirty="0">
                <a:latin typeface="+mj-lt"/>
                <a:ea typeface="+mj-ea"/>
                <a:cs typeface="+mj-cs"/>
              </a:rPr>
            </a:br>
            <a:br>
              <a:rPr lang="en-US" sz="2900" b="1" kern="1200" dirty="0">
                <a:latin typeface="+mj-lt"/>
                <a:ea typeface="+mj-ea"/>
                <a:cs typeface="+mj-cs"/>
              </a:rPr>
            </a:br>
            <a:r>
              <a:rPr lang="en-US" sz="2900" b="1" kern="1200" dirty="0">
                <a:latin typeface="+mj-lt"/>
                <a:ea typeface="+mj-ea"/>
                <a:cs typeface="+mj-cs"/>
              </a:rPr>
              <a:t> TCRHCC CEO Update </a:t>
            </a:r>
            <a:br>
              <a:rPr lang="en-US" sz="2900" b="1" kern="1200" dirty="0">
                <a:latin typeface="+mj-lt"/>
                <a:ea typeface="+mj-ea"/>
                <a:cs typeface="+mj-cs"/>
              </a:rPr>
            </a:br>
            <a:r>
              <a:rPr lang="en-US" sz="2900" b="1" kern="1200" dirty="0">
                <a:latin typeface="+mj-lt"/>
                <a:ea typeface="+mj-ea"/>
                <a:cs typeface="+mj-cs"/>
              </a:rPr>
              <a:t>Joette Walters</a:t>
            </a:r>
            <a:br>
              <a:rPr lang="en-US" sz="2900" b="1" kern="1200" dirty="0">
                <a:latin typeface="+mj-lt"/>
                <a:ea typeface="+mj-ea"/>
                <a:cs typeface="+mj-cs"/>
              </a:rPr>
            </a:br>
            <a:br>
              <a:rPr lang="en-US" sz="2900" b="1" kern="1200" dirty="0">
                <a:latin typeface="+mj-lt"/>
                <a:ea typeface="+mj-ea"/>
                <a:cs typeface="+mj-cs"/>
              </a:rPr>
            </a:br>
            <a:r>
              <a:rPr lang="en-US" sz="2900" b="1" kern="1200" dirty="0">
                <a:latin typeface="+mj-lt"/>
                <a:ea typeface="+mj-ea"/>
                <a:cs typeface="+mj-cs"/>
              </a:rPr>
              <a:t>638 Association  Meeting</a:t>
            </a:r>
            <a:br>
              <a:rPr lang="en-US" sz="2900" b="1" kern="1200" dirty="0">
                <a:latin typeface="+mj-lt"/>
                <a:ea typeface="+mj-ea"/>
                <a:cs typeface="+mj-cs"/>
              </a:rPr>
            </a:br>
            <a:r>
              <a:rPr lang="en-US" sz="2900" b="1" kern="1200" dirty="0">
                <a:latin typeface="+mj-lt"/>
                <a:ea typeface="+mj-ea"/>
                <a:cs typeface="+mj-cs"/>
              </a:rPr>
              <a:t>July 24 &amp; 25, 2026</a:t>
            </a:r>
          </a:p>
        </p:txBody>
      </p:sp>
      <p:pic>
        <p:nvPicPr>
          <p:cNvPr id="4" name="Picture 3">
            <a:extLst>
              <a:ext uri="{FF2B5EF4-FFF2-40B4-BE49-F238E27FC236}">
                <a16:creationId xmlns:a16="http://schemas.microsoft.com/office/drawing/2014/main" id="{AE9FA594-7FAC-156B-C3DB-1D97DE860EB7}"/>
              </a:ext>
            </a:extLst>
          </p:cNvPr>
          <p:cNvPicPr>
            <a:picLocks noChangeAspect="1"/>
          </p:cNvPicPr>
          <p:nvPr/>
        </p:nvPicPr>
        <p:blipFill>
          <a:blip r:embed="rId3"/>
          <a:stretch>
            <a:fillRect/>
          </a:stretch>
        </p:blipFill>
        <p:spPr>
          <a:xfrm>
            <a:off x="5907354" y="1730031"/>
            <a:ext cx="4890591" cy="3680169"/>
          </a:xfrm>
          <a:prstGeom prst="rect">
            <a:avLst/>
          </a:prstGeom>
          <a:effectLst/>
        </p:spPr>
      </p:pic>
    </p:spTree>
    <p:extLst>
      <p:ext uri="{BB962C8B-B14F-4D97-AF65-F5344CB8AC3E}">
        <p14:creationId xmlns:p14="http://schemas.microsoft.com/office/powerpoint/2010/main" val="2858012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8C81961-297A-A5A5-4298-FEDB8F4ED34E}"/>
              </a:ext>
            </a:extLst>
          </p:cNvPr>
          <p:cNvSpPr>
            <a:spLocks noGrp="1"/>
          </p:cNvSpPr>
          <p:nvPr>
            <p:ph type="ctrTitle"/>
          </p:nvPr>
        </p:nvSpPr>
        <p:spPr>
          <a:xfrm>
            <a:off x="2010859" y="2058310"/>
            <a:ext cx="8686800" cy="1755262"/>
          </a:xfrm>
        </p:spPr>
        <p:txBody>
          <a:bodyPr/>
          <a:lstStyle/>
          <a:p>
            <a:pPr algn="ctr"/>
            <a:r>
              <a:rPr lang="en-US" b="1" dirty="0">
                <a:latin typeface="Pristina" panose="03060402040406080204" pitchFamily="66" charset="0"/>
              </a:rPr>
              <a:t>Patient Visit Volumes</a:t>
            </a:r>
          </a:p>
        </p:txBody>
      </p:sp>
      <p:pic>
        <p:nvPicPr>
          <p:cNvPr id="2" name="Picture 1">
            <a:extLst>
              <a:ext uri="{FF2B5EF4-FFF2-40B4-BE49-F238E27FC236}">
                <a16:creationId xmlns:a16="http://schemas.microsoft.com/office/drawing/2014/main" id="{35AE689D-5570-C840-BD71-349C7F19D4AD}"/>
              </a:ext>
            </a:extLst>
          </p:cNvPr>
          <p:cNvPicPr>
            <a:picLocks noChangeAspect="1"/>
          </p:cNvPicPr>
          <p:nvPr/>
        </p:nvPicPr>
        <p:blipFill>
          <a:blip r:embed="rId2"/>
          <a:stretch>
            <a:fillRect/>
          </a:stretch>
        </p:blipFill>
        <p:spPr>
          <a:xfrm>
            <a:off x="389744" y="347273"/>
            <a:ext cx="1981200" cy="1711037"/>
          </a:xfrm>
          <a:prstGeom prst="rect">
            <a:avLst/>
          </a:prstGeom>
        </p:spPr>
      </p:pic>
      <p:sp>
        <p:nvSpPr>
          <p:cNvPr id="4" name="Slide Number Placeholder 3">
            <a:extLst>
              <a:ext uri="{FF2B5EF4-FFF2-40B4-BE49-F238E27FC236}">
                <a16:creationId xmlns:a16="http://schemas.microsoft.com/office/drawing/2014/main" id="{0F57CF6C-24ED-04F0-D688-948FB441FAF3}"/>
              </a:ext>
            </a:extLst>
          </p:cNvPr>
          <p:cNvSpPr txBox="1">
            <a:spLocks/>
          </p:cNvSpPr>
          <p:nvPr/>
        </p:nvSpPr>
        <p:spPr>
          <a:xfrm>
            <a:off x="8356513" y="6349271"/>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26B7962D-0222-49A0-9798-C3CED15D6DA1}" type="slidenum">
              <a:rPr lang="en-US" sz="1200" b="1">
                <a:latin typeface="Narkisim" panose="020E0502050101010101" pitchFamily="34" charset="-79"/>
                <a:cs typeface="Narkisim" panose="020E0502050101010101" pitchFamily="34" charset="-79"/>
              </a:rPr>
              <a:pPr algn="r"/>
              <a:t>10</a:t>
            </a:fld>
            <a:endParaRPr lang="en-US" sz="1200" b="1"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3271589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E3EB135-6CC8-A576-75ED-4AC3D56545F0}"/>
              </a:ext>
            </a:extLst>
          </p:cNvPr>
          <p:cNvSpPr txBox="1"/>
          <p:nvPr/>
        </p:nvSpPr>
        <p:spPr>
          <a:xfrm>
            <a:off x="636916" y="4854346"/>
            <a:ext cx="9149350" cy="86802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700">
                <a:solidFill>
                  <a:schemeClr val="tx2"/>
                </a:solidFill>
                <a:latin typeface="+mj-lt"/>
                <a:ea typeface="+mj-ea"/>
                <a:cs typeface="+mj-cs"/>
              </a:rPr>
              <a:t>Inpatient Days, based on discharge</a:t>
            </a:r>
          </a:p>
        </p:txBody>
      </p:sp>
      <p:pic>
        <p:nvPicPr>
          <p:cNvPr id="5" name="Content Placeholder 4">
            <a:extLst>
              <a:ext uri="{FF2B5EF4-FFF2-40B4-BE49-F238E27FC236}">
                <a16:creationId xmlns:a16="http://schemas.microsoft.com/office/drawing/2014/main" id="{83E488B8-E9A2-FCD4-6879-4B93B05C8BB7}"/>
              </a:ext>
            </a:extLst>
          </p:cNvPr>
          <p:cNvPicPr>
            <a:picLocks noGrp="1" noChangeAspect="1"/>
          </p:cNvPicPr>
          <p:nvPr>
            <p:ph idx="1"/>
          </p:nvPr>
        </p:nvPicPr>
        <p:blipFill>
          <a:blip r:embed="rId3"/>
          <a:stretch>
            <a:fillRect/>
          </a:stretch>
        </p:blipFill>
        <p:spPr>
          <a:xfrm>
            <a:off x="427470" y="1135628"/>
            <a:ext cx="9834129" cy="32918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37610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8B3EAB6-1900-7505-CC4C-B16BA7F1D168}"/>
              </a:ext>
            </a:extLst>
          </p:cNvPr>
          <p:cNvPicPr>
            <a:picLocks noGrp="1" noChangeAspect="1"/>
          </p:cNvPicPr>
          <p:nvPr>
            <p:ph idx="4294967295"/>
          </p:nvPr>
        </p:nvPicPr>
        <p:blipFill>
          <a:blip r:embed="rId4"/>
          <a:srcRect r="7159" b="1"/>
          <a:stretch>
            <a:fillRect/>
          </a:stretch>
        </p:blipFill>
        <p:spPr>
          <a:xfrm>
            <a:off x="417688" y="869244"/>
            <a:ext cx="11074401" cy="5249333"/>
          </a:xfrm>
          <a:prstGeom prst="rect">
            <a:avLst/>
          </a:prstGeom>
          <a:effectLst/>
        </p:spPr>
      </p:pic>
    </p:spTree>
    <p:extLst>
      <p:ext uri="{BB962C8B-B14F-4D97-AF65-F5344CB8AC3E}">
        <p14:creationId xmlns:p14="http://schemas.microsoft.com/office/powerpoint/2010/main" val="2285736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575B0-C1CB-45F3-2A7C-BFF00FBD6D49}"/>
              </a:ext>
            </a:extLst>
          </p:cNvPr>
          <p:cNvSpPr>
            <a:spLocks noGrp="1"/>
          </p:cNvSpPr>
          <p:nvPr>
            <p:ph type="title"/>
          </p:nvPr>
        </p:nvSpPr>
        <p:spPr>
          <a:xfrm>
            <a:off x="636916" y="4854346"/>
            <a:ext cx="9149350" cy="868026"/>
          </a:xfrm>
        </p:spPr>
        <p:txBody>
          <a:bodyPr vert="horz" lIns="91440" tIns="45720" rIns="91440" bIns="45720" rtlCol="0" anchor="b">
            <a:normAutofit/>
          </a:bodyPr>
          <a:lstStyle/>
          <a:p>
            <a:r>
              <a:rPr lang="en-US" sz="4800"/>
              <a:t>Dental Clinic Visits</a:t>
            </a:r>
          </a:p>
        </p:txBody>
      </p:sp>
      <p:pic>
        <p:nvPicPr>
          <p:cNvPr id="5" name="Content Placeholder 4">
            <a:extLst>
              <a:ext uri="{FF2B5EF4-FFF2-40B4-BE49-F238E27FC236}">
                <a16:creationId xmlns:a16="http://schemas.microsoft.com/office/drawing/2014/main" id="{1908F2B1-0F08-0252-F1B2-2605C190D8F8}"/>
              </a:ext>
            </a:extLst>
          </p:cNvPr>
          <p:cNvPicPr>
            <a:picLocks noGrp="1" noChangeAspect="1"/>
          </p:cNvPicPr>
          <p:nvPr>
            <p:ph idx="1"/>
          </p:nvPr>
        </p:nvPicPr>
        <p:blipFill>
          <a:blip r:embed="rId4"/>
          <a:stretch>
            <a:fillRect/>
          </a:stretch>
        </p:blipFill>
        <p:spPr>
          <a:xfrm>
            <a:off x="493318" y="1318548"/>
            <a:ext cx="10254215" cy="27905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57799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EB508-8DFA-1042-E217-02FD06EABB46}"/>
              </a:ext>
            </a:extLst>
          </p:cNvPr>
          <p:cNvSpPr>
            <a:spLocks noGrp="1"/>
          </p:cNvSpPr>
          <p:nvPr>
            <p:ph type="title"/>
          </p:nvPr>
        </p:nvSpPr>
        <p:spPr>
          <a:xfrm>
            <a:off x="636916" y="4854346"/>
            <a:ext cx="9149350" cy="868026"/>
          </a:xfrm>
        </p:spPr>
        <p:txBody>
          <a:bodyPr vert="horz" lIns="91440" tIns="45720" rIns="91440" bIns="45720" rtlCol="0" anchor="b">
            <a:normAutofit/>
          </a:bodyPr>
          <a:lstStyle/>
          <a:p>
            <a:pPr>
              <a:lnSpc>
                <a:spcPct val="90000"/>
              </a:lnSpc>
            </a:pPr>
            <a:r>
              <a:rPr lang="en-US" sz="3000"/>
              <a:t>Specialty Care (Oncology &amp; Infusion Therapy)</a:t>
            </a:r>
          </a:p>
        </p:txBody>
      </p:sp>
      <p:pic>
        <p:nvPicPr>
          <p:cNvPr id="5" name="Content Placeholder 4">
            <a:extLst>
              <a:ext uri="{FF2B5EF4-FFF2-40B4-BE49-F238E27FC236}">
                <a16:creationId xmlns:a16="http://schemas.microsoft.com/office/drawing/2014/main" id="{DE9171FA-79D6-049D-4367-05377D252FEC}"/>
              </a:ext>
            </a:extLst>
          </p:cNvPr>
          <p:cNvPicPr>
            <a:picLocks noGrp="1" noChangeAspect="1"/>
          </p:cNvPicPr>
          <p:nvPr>
            <p:ph idx="1"/>
          </p:nvPr>
        </p:nvPicPr>
        <p:blipFill>
          <a:blip r:embed="rId4"/>
          <a:stretch>
            <a:fillRect/>
          </a:stretch>
        </p:blipFill>
        <p:spPr>
          <a:xfrm>
            <a:off x="636916" y="1213115"/>
            <a:ext cx="9692381" cy="31865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80562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A37CC8-0C88-68DE-3292-A38263739B6A}"/>
              </a:ext>
            </a:extLst>
          </p:cNvPr>
          <p:cNvPicPr>
            <a:picLocks noChangeAspect="1"/>
          </p:cNvPicPr>
          <p:nvPr/>
        </p:nvPicPr>
        <p:blipFill>
          <a:blip r:embed="rId3"/>
          <a:stretch>
            <a:fillRect/>
          </a:stretch>
        </p:blipFill>
        <p:spPr>
          <a:xfrm>
            <a:off x="734217" y="643467"/>
            <a:ext cx="10723565" cy="5571066"/>
          </a:xfrm>
          <a:prstGeom prst="rect">
            <a:avLst/>
          </a:prstGeom>
        </p:spPr>
      </p:pic>
    </p:spTree>
    <p:extLst>
      <p:ext uri="{BB962C8B-B14F-4D97-AF65-F5344CB8AC3E}">
        <p14:creationId xmlns:p14="http://schemas.microsoft.com/office/powerpoint/2010/main" val="2049138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B3CEA1-88D9-42FB-88ED-1E9807FE6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4766B34C-F6B9-5F82-5FAC-3FF6C99DDFB1}"/>
              </a:ext>
            </a:extLst>
          </p:cNvPr>
          <p:cNvPicPr>
            <a:picLocks noChangeAspect="1"/>
          </p:cNvPicPr>
          <p:nvPr/>
        </p:nvPicPr>
        <p:blipFill>
          <a:blip r:embed="rId3"/>
          <a:stretch>
            <a:fillRect/>
          </a:stretch>
        </p:blipFill>
        <p:spPr>
          <a:xfrm>
            <a:off x="3895429" y="643467"/>
            <a:ext cx="4401142" cy="5571066"/>
          </a:xfrm>
          <a:prstGeom prst="rect">
            <a:avLst/>
          </a:prstGeom>
        </p:spPr>
      </p:pic>
      <p:sp>
        <p:nvSpPr>
          <p:cNvPr id="10" name="Rectangle 9">
            <a:extLst>
              <a:ext uri="{FF2B5EF4-FFF2-40B4-BE49-F238E27FC236}">
                <a16:creationId xmlns:a16="http://schemas.microsoft.com/office/drawing/2014/main" id="{9A6C928E-4252-4F33-8C34-E50A12A31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97908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B3CEA1-88D9-42FB-88ED-1E9807FE6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FB2BE49-7311-3D88-966D-52815919A9C1}"/>
              </a:ext>
            </a:extLst>
          </p:cNvPr>
          <p:cNvPicPr>
            <a:picLocks noChangeAspect="1"/>
          </p:cNvPicPr>
          <p:nvPr/>
        </p:nvPicPr>
        <p:blipFill>
          <a:blip r:embed="rId3"/>
          <a:stretch>
            <a:fillRect/>
          </a:stretch>
        </p:blipFill>
        <p:spPr>
          <a:xfrm>
            <a:off x="3867574" y="643467"/>
            <a:ext cx="4456852" cy="5571066"/>
          </a:xfrm>
          <a:prstGeom prst="rect">
            <a:avLst/>
          </a:prstGeom>
        </p:spPr>
      </p:pic>
      <p:sp>
        <p:nvSpPr>
          <p:cNvPr id="10" name="Rectangle 9">
            <a:extLst>
              <a:ext uri="{FF2B5EF4-FFF2-40B4-BE49-F238E27FC236}">
                <a16:creationId xmlns:a16="http://schemas.microsoft.com/office/drawing/2014/main" id="{9A6C928E-4252-4F33-8C34-E50A12A31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763875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2"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a:p>
        </p:txBody>
      </p:sp>
      <p:sp>
        <p:nvSpPr>
          <p:cNvPr id="2" name="Title 1">
            <a:extLst>
              <a:ext uri="{FF2B5EF4-FFF2-40B4-BE49-F238E27FC236}">
                <a16:creationId xmlns:a16="http://schemas.microsoft.com/office/drawing/2014/main" id="{0399F658-8F75-3A1E-FCB6-701597BE3318}"/>
              </a:ext>
            </a:extLst>
          </p:cNvPr>
          <p:cNvSpPr>
            <a:spLocks noGrp="1"/>
          </p:cNvSpPr>
          <p:nvPr>
            <p:ph type="title"/>
          </p:nvPr>
        </p:nvSpPr>
        <p:spPr>
          <a:xfrm>
            <a:off x="806195" y="804672"/>
            <a:ext cx="3521359" cy="5248656"/>
          </a:xfrm>
        </p:spPr>
        <p:txBody>
          <a:bodyPr anchor="ctr">
            <a:normAutofit/>
          </a:bodyPr>
          <a:lstStyle/>
          <a:p>
            <a:pPr algn="ctr"/>
            <a:r>
              <a:rPr lang="en-US"/>
              <a:t>Workforce</a:t>
            </a:r>
          </a:p>
        </p:txBody>
      </p:sp>
      <p:sp>
        <p:nvSpPr>
          <p:cNvPr id="3" name="Content Placeholder 2">
            <a:extLst>
              <a:ext uri="{FF2B5EF4-FFF2-40B4-BE49-F238E27FC236}">
                <a16:creationId xmlns:a16="http://schemas.microsoft.com/office/drawing/2014/main" id="{FFB75187-1D6C-85CF-11CA-806BC86BD507}"/>
              </a:ext>
            </a:extLst>
          </p:cNvPr>
          <p:cNvSpPr>
            <a:spLocks noGrp="1"/>
          </p:cNvSpPr>
          <p:nvPr>
            <p:ph idx="1"/>
          </p:nvPr>
        </p:nvSpPr>
        <p:spPr>
          <a:xfrm>
            <a:off x="4975861" y="804671"/>
            <a:ext cx="6399930" cy="5248657"/>
          </a:xfrm>
        </p:spPr>
        <p:txBody>
          <a:bodyPr anchor="ctr">
            <a:normAutofit/>
          </a:bodyPr>
          <a:lstStyle/>
          <a:p>
            <a:pPr marL="0" indent="0">
              <a:buNone/>
            </a:pPr>
            <a:r>
              <a:rPr lang="en-US" sz="2800" dirty="0"/>
              <a:t>1123 Total FTEs</a:t>
            </a:r>
          </a:p>
          <a:p>
            <a:pPr lvl="1"/>
            <a:r>
              <a:rPr lang="en-US" sz="2800" dirty="0"/>
              <a:t>75% Tier 1 (Navajo, Hopi, San Juan Southern Paiute)</a:t>
            </a:r>
          </a:p>
          <a:p>
            <a:pPr marL="457200" lvl="1" indent="0">
              <a:buNone/>
            </a:pPr>
            <a:endParaRPr lang="en-US" sz="2800" dirty="0"/>
          </a:p>
          <a:p>
            <a:pPr lvl="1"/>
            <a:r>
              <a:rPr lang="en-US" sz="2800" dirty="0"/>
              <a:t>Actively Recruiting for Echo Cliffs Health Center</a:t>
            </a:r>
          </a:p>
          <a:p>
            <a:pPr lvl="1"/>
            <a:r>
              <a:rPr lang="en-US" sz="2800" dirty="0"/>
              <a:t>Navajo Nation Workforce Program </a:t>
            </a:r>
          </a:p>
          <a:p>
            <a:pPr lvl="1"/>
            <a:r>
              <a:rPr lang="en-US" sz="2800" dirty="0"/>
              <a:t>Certified Pharm Tech Program– Cohort #9 </a:t>
            </a:r>
          </a:p>
        </p:txBody>
      </p:sp>
    </p:spTree>
    <p:extLst>
      <p:ext uri="{BB962C8B-B14F-4D97-AF65-F5344CB8AC3E}">
        <p14:creationId xmlns:p14="http://schemas.microsoft.com/office/powerpoint/2010/main" val="2346795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5D5AA8-773B-469A-8802-9645A4DC9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5B40D85-1B17-C774-17CC-12E45D6D0C88}"/>
              </a:ext>
            </a:extLst>
          </p:cNvPr>
          <p:cNvPicPr>
            <a:picLocks noChangeAspect="1"/>
          </p:cNvPicPr>
          <p:nvPr/>
        </p:nvPicPr>
        <p:blipFill>
          <a:blip r:embed="rId3"/>
          <a:stretch>
            <a:fillRect/>
          </a:stretch>
        </p:blipFill>
        <p:spPr>
          <a:xfrm>
            <a:off x="3147345" y="266218"/>
            <a:ext cx="5336897" cy="6250329"/>
          </a:xfrm>
          <a:prstGeom prst="rect">
            <a:avLst/>
          </a:prstGeom>
        </p:spPr>
      </p:pic>
      <p:sp>
        <p:nvSpPr>
          <p:cNvPr id="9" name="Rectangle 8">
            <a:extLst>
              <a:ext uri="{FF2B5EF4-FFF2-40B4-BE49-F238E27FC236}">
                <a16:creationId xmlns:a16="http://schemas.microsoft.com/office/drawing/2014/main" id="{C75AF42C-C556-454E-B2D3-2C917CB81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821819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3BEDB84A-4A60-49E6-BD72-C548B7712B07}"/>
              </a:ext>
            </a:extLst>
          </p:cNvPr>
          <p:cNvSpPr txBox="1">
            <a:spLocks/>
          </p:cNvSpPr>
          <p:nvPr/>
        </p:nvSpPr>
        <p:spPr>
          <a:xfrm>
            <a:off x="1904999" y="2047315"/>
            <a:ext cx="8797977" cy="3972485"/>
          </a:xfrm>
          <a:prstGeom prst="rect">
            <a:avLst/>
          </a:prstGeom>
        </p:spPr>
        <p:txBody>
          <a:bodyPr vert="horz" lIns="20281" tIns="10140" rIns="20281" bIns="1014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Narkisim" panose="020E0502050101010101" pitchFamily="34" charset="-79"/>
                <a:ea typeface="+mn-ea"/>
                <a:cs typeface="Narkisim" panose="020E0502050101010101" pitchFamily="34" charset="-79"/>
              </a:defRPr>
            </a:lvl1pPr>
            <a:lvl2pPr marL="4572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Narkisim" panose="020E0502050101010101" pitchFamily="34" charset="-79"/>
                <a:ea typeface="+mn-ea"/>
                <a:cs typeface="Narkisim" panose="020E0502050101010101" pitchFamily="34" charset="-79"/>
              </a:defRPr>
            </a:lvl2pPr>
            <a:lvl3pPr marL="9144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Narkisim" panose="020E0502050101010101" pitchFamily="34" charset="-79"/>
                <a:ea typeface="+mn-ea"/>
                <a:cs typeface="Narkisim" panose="020E0502050101010101" pitchFamily="34" charset="-79"/>
              </a:defRPr>
            </a:lvl3pPr>
            <a:lvl4pPr marL="13716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Narkisim" panose="020E0502050101010101" pitchFamily="34" charset="-79"/>
                <a:ea typeface="+mn-ea"/>
                <a:cs typeface="Narkisim" panose="020E0502050101010101" pitchFamily="34" charset="-79"/>
              </a:defRPr>
            </a:lvl4pPr>
            <a:lvl5pPr marL="18288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Narkisim" panose="020E0502050101010101" pitchFamily="34" charset="-79"/>
                <a:ea typeface="+mn-ea"/>
                <a:cs typeface="Narkisim" panose="020E0502050101010101" pitchFamily="34" charset="-79"/>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defTabSz="202783">
              <a:spcBef>
                <a:spcPts val="450"/>
              </a:spcBef>
              <a:defRPr/>
            </a:pPr>
            <a:r>
              <a:rPr lang="en-US" altLang="en-US" dirty="0"/>
              <a:t>Our </a:t>
            </a:r>
            <a:r>
              <a:rPr lang="en-US" altLang="en-US" sz="2700" b="1" dirty="0"/>
              <a:t>Mission </a:t>
            </a:r>
            <a:r>
              <a:rPr lang="en-US" altLang="en-US" dirty="0"/>
              <a:t>is to provide safe, accessible, quality, and culturally sensitive healthcare.</a:t>
            </a:r>
          </a:p>
          <a:p>
            <a:pPr defTabSz="202783">
              <a:spcBef>
                <a:spcPts val="450"/>
              </a:spcBef>
              <a:defRPr/>
            </a:pPr>
            <a:r>
              <a:rPr lang="en-US" altLang="en-US" dirty="0"/>
              <a:t>Our </a:t>
            </a:r>
            <a:r>
              <a:rPr lang="en-US" altLang="en-US" sz="2700" b="1" dirty="0"/>
              <a:t>Vision</a:t>
            </a:r>
            <a:r>
              <a:rPr lang="en-US" altLang="en-US" sz="2100" dirty="0"/>
              <a:t> </a:t>
            </a:r>
            <a:r>
              <a:rPr lang="en-US" altLang="en-US" dirty="0"/>
              <a:t>is embracing health living to heal, to respect, to</a:t>
            </a:r>
            <a:r>
              <a:rPr lang="en-US" altLang="en-US" sz="2100" dirty="0"/>
              <a:t> </a:t>
            </a:r>
            <a:r>
              <a:rPr lang="en-US" altLang="en-US" dirty="0"/>
              <a:t>console.</a:t>
            </a:r>
          </a:p>
          <a:p>
            <a:pPr defTabSz="202783">
              <a:spcBef>
                <a:spcPts val="450"/>
              </a:spcBef>
              <a:defRPr/>
            </a:pPr>
            <a:endParaRPr lang="en-US" altLang="en-US" dirty="0"/>
          </a:p>
          <a:p>
            <a:pPr defTabSz="202783">
              <a:spcBef>
                <a:spcPts val="450"/>
              </a:spcBef>
              <a:defRPr/>
            </a:pPr>
            <a:r>
              <a:rPr lang="en-US" altLang="en-US" dirty="0"/>
              <a:t>We take pride and honor the dignity in all individuals. We promise to uphold a safe environment, dedicated to quality, and a vision of excellence for today and tomorrow.</a:t>
            </a:r>
          </a:p>
        </p:txBody>
      </p:sp>
      <p:pic>
        <p:nvPicPr>
          <p:cNvPr id="2" name="Picture 1">
            <a:extLst>
              <a:ext uri="{FF2B5EF4-FFF2-40B4-BE49-F238E27FC236}">
                <a16:creationId xmlns:a16="http://schemas.microsoft.com/office/drawing/2014/main" id="{EAC80142-DE7C-0BED-6FFE-3F29FAFBA217}"/>
              </a:ext>
            </a:extLst>
          </p:cNvPr>
          <p:cNvPicPr>
            <a:picLocks noChangeAspect="1"/>
          </p:cNvPicPr>
          <p:nvPr/>
        </p:nvPicPr>
        <p:blipFill>
          <a:blip r:embed="rId2"/>
          <a:stretch>
            <a:fillRect/>
          </a:stretch>
        </p:blipFill>
        <p:spPr>
          <a:xfrm>
            <a:off x="254833" y="336278"/>
            <a:ext cx="1981200" cy="1711037"/>
          </a:xfrm>
          <a:prstGeom prst="rect">
            <a:avLst/>
          </a:prstGeom>
        </p:spPr>
      </p:pic>
      <p:sp>
        <p:nvSpPr>
          <p:cNvPr id="4" name="Slide Number Placeholder 3">
            <a:extLst>
              <a:ext uri="{FF2B5EF4-FFF2-40B4-BE49-F238E27FC236}">
                <a16:creationId xmlns:a16="http://schemas.microsoft.com/office/drawing/2014/main" id="{6DEE6411-364C-2DF8-D57D-0876CB48C38D}"/>
              </a:ext>
            </a:extLst>
          </p:cNvPr>
          <p:cNvSpPr txBox="1">
            <a:spLocks/>
          </p:cNvSpPr>
          <p:nvPr/>
        </p:nvSpPr>
        <p:spPr>
          <a:xfrm>
            <a:off x="8356513" y="6349271"/>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26B7962D-0222-49A0-9798-C3CED15D6DA1}" type="slidenum">
              <a:rPr lang="en-US" sz="1200" b="1">
                <a:latin typeface="Narkisim" panose="020E0502050101010101" pitchFamily="34" charset="-79"/>
                <a:cs typeface="Narkisim" panose="020E0502050101010101" pitchFamily="34" charset="-79"/>
              </a:rPr>
              <a:pPr algn="r"/>
              <a:t>2</a:t>
            </a:fld>
            <a:endParaRPr lang="en-US" sz="1200" b="1"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687878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59DA7-DE96-0A9E-0CF3-595210CC1274}"/>
              </a:ext>
            </a:extLst>
          </p:cNvPr>
          <p:cNvSpPr>
            <a:spLocks noGrp="1"/>
          </p:cNvSpPr>
          <p:nvPr>
            <p:ph type="title"/>
          </p:nvPr>
        </p:nvSpPr>
        <p:spPr/>
        <p:txBody>
          <a:bodyPr>
            <a:normAutofit/>
          </a:bodyPr>
          <a:lstStyle/>
          <a:p>
            <a:r>
              <a:rPr lang="en-US"/>
              <a:t>Capital Projects </a:t>
            </a:r>
          </a:p>
        </p:txBody>
      </p:sp>
      <p:graphicFrame>
        <p:nvGraphicFramePr>
          <p:cNvPr id="5" name="Content Placeholder 2">
            <a:extLst>
              <a:ext uri="{FF2B5EF4-FFF2-40B4-BE49-F238E27FC236}">
                <a16:creationId xmlns:a16="http://schemas.microsoft.com/office/drawing/2014/main" id="{1CF3B6AE-C9AE-4E2E-A487-6347DC622F1F}"/>
              </a:ext>
            </a:extLst>
          </p:cNvPr>
          <p:cNvGraphicFramePr>
            <a:graphicFrameLocks noGrp="1"/>
          </p:cNvGraphicFramePr>
          <p:nvPr>
            <p:ph idx="1"/>
            <p:extLst>
              <p:ext uri="{D42A27DB-BD31-4B8C-83A1-F6EECF244321}">
                <p14:modId xmlns:p14="http://schemas.microsoft.com/office/powerpoint/2010/main" val="1870000263"/>
              </p:ext>
            </p:extLst>
          </p:nvPr>
        </p:nvGraphicFramePr>
        <p:xfrm>
          <a:off x="385408" y="1586975"/>
          <a:ext cx="11305309" cy="4609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15325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2B671-346D-FA72-1F00-A2D3B8A46838}"/>
              </a:ext>
            </a:extLst>
          </p:cNvPr>
          <p:cNvSpPr>
            <a:spLocks noGrp="1"/>
          </p:cNvSpPr>
          <p:nvPr>
            <p:ph type="title"/>
          </p:nvPr>
        </p:nvSpPr>
        <p:spPr>
          <a:xfrm>
            <a:off x="647701" y="1454964"/>
            <a:ext cx="3339281" cy="3308840"/>
          </a:xfrm>
        </p:spPr>
        <p:txBody>
          <a:bodyPr vert="horz" lIns="91440" tIns="45720" rIns="91440" bIns="45720" rtlCol="0" anchor="b">
            <a:normAutofit/>
          </a:bodyPr>
          <a:lstStyle/>
          <a:p>
            <a:pPr>
              <a:lnSpc>
                <a:spcPct val="90000"/>
              </a:lnSpc>
            </a:pPr>
            <a:r>
              <a:rPr lang="en-US" sz="5600"/>
              <a:t>Echo Cliffs Health Clinic</a:t>
            </a:r>
          </a:p>
        </p:txBody>
      </p:sp>
      <p:pic>
        <p:nvPicPr>
          <p:cNvPr id="13" name="Content Placeholder 12">
            <a:extLst>
              <a:ext uri="{FF2B5EF4-FFF2-40B4-BE49-F238E27FC236}">
                <a16:creationId xmlns:a16="http://schemas.microsoft.com/office/drawing/2014/main" id="{E2EF33BF-B3D9-5119-622C-8D2187ABD236}"/>
              </a:ext>
            </a:extLst>
          </p:cNvPr>
          <p:cNvPicPr>
            <a:picLocks noGrp="1" noChangeAspect="1"/>
          </p:cNvPicPr>
          <p:nvPr>
            <p:ph idx="1"/>
          </p:nvPr>
        </p:nvPicPr>
        <p:blipFill>
          <a:blip r:embed="rId3"/>
          <a:srcRect l="14461" r="23553"/>
          <a:stretch>
            <a:fillRect/>
          </a:stretch>
        </p:blipFill>
        <p:spPr>
          <a:xfrm>
            <a:off x="4634682" y="10"/>
            <a:ext cx="7557319" cy="6857990"/>
          </a:xfrm>
          <a:prstGeom prst="rect">
            <a:avLst/>
          </a:prstGeom>
        </p:spPr>
      </p:pic>
    </p:spTree>
    <p:extLst>
      <p:ext uri="{BB962C8B-B14F-4D97-AF65-F5344CB8AC3E}">
        <p14:creationId xmlns:p14="http://schemas.microsoft.com/office/powerpoint/2010/main" val="3837868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B3CEA1-88D9-42FB-88ED-1E9807FE6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9395356B-CCE2-CF6E-B22F-4EE2C6621EA4}"/>
              </a:ext>
            </a:extLst>
          </p:cNvPr>
          <p:cNvPicPr>
            <a:picLocks noChangeAspect="1"/>
          </p:cNvPicPr>
          <p:nvPr/>
        </p:nvPicPr>
        <p:blipFill>
          <a:blip r:embed="rId3"/>
          <a:stretch>
            <a:fillRect/>
          </a:stretch>
        </p:blipFill>
        <p:spPr>
          <a:xfrm>
            <a:off x="756602" y="643467"/>
            <a:ext cx="10678796" cy="5571066"/>
          </a:xfrm>
          <a:prstGeom prst="rect">
            <a:avLst/>
          </a:prstGeom>
        </p:spPr>
      </p:pic>
      <p:sp>
        <p:nvSpPr>
          <p:cNvPr id="10" name="Rectangle 9">
            <a:extLst>
              <a:ext uri="{FF2B5EF4-FFF2-40B4-BE49-F238E27FC236}">
                <a16:creationId xmlns:a16="http://schemas.microsoft.com/office/drawing/2014/main" id="{9A6C928E-4252-4F33-8C34-E50A12A31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903123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B3CEA1-88D9-42FB-88ED-1E9807FE6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7F69F89A-3494-A682-C87B-431FA2793513}"/>
              </a:ext>
            </a:extLst>
          </p:cNvPr>
          <p:cNvPicPr>
            <a:picLocks noChangeAspect="1"/>
          </p:cNvPicPr>
          <p:nvPr/>
        </p:nvPicPr>
        <p:blipFill>
          <a:blip r:embed="rId3"/>
          <a:stretch>
            <a:fillRect/>
          </a:stretch>
        </p:blipFill>
        <p:spPr>
          <a:xfrm>
            <a:off x="643467" y="1836208"/>
            <a:ext cx="10905066" cy="3185583"/>
          </a:xfrm>
          <a:prstGeom prst="rect">
            <a:avLst/>
          </a:prstGeom>
        </p:spPr>
      </p:pic>
      <p:sp>
        <p:nvSpPr>
          <p:cNvPr id="10" name="Rectangle 9">
            <a:extLst>
              <a:ext uri="{FF2B5EF4-FFF2-40B4-BE49-F238E27FC236}">
                <a16:creationId xmlns:a16="http://schemas.microsoft.com/office/drawing/2014/main" id="{9A6C928E-4252-4F33-8C34-E50A12A31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408982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4B712E-6BBF-4241-BAB7-D7E064B17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F5F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D22F3D4E-E5F5-4623-B278-D7E30BEF9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C218945-FFB0-791A-5D6C-774E2B98201C}"/>
              </a:ext>
            </a:extLst>
          </p:cNvPr>
          <p:cNvPicPr>
            <a:picLocks noChangeAspect="1"/>
          </p:cNvPicPr>
          <p:nvPr/>
        </p:nvPicPr>
        <p:blipFill>
          <a:blip r:embed="rId2"/>
          <a:stretch>
            <a:fillRect/>
          </a:stretch>
        </p:blipFill>
        <p:spPr>
          <a:xfrm>
            <a:off x="1121575" y="643467"/>
            <a:ext cx="4178299" cy="5571066"/>
          </a:xfrm>
          <a:prstGeom prst="rect">
            <a:avLst/>
          </a:prstGeom>
        </p:spPr>
      </p:pic>
      <p:sp useBgFill="1">
        <p:nvSpPr>
          <p:cNvPr id="14" name="Rectangle 13">
            <a:extLst>
              <a:ext uri="{FF2B5EF4-FFF2-40B4-BE49-F238E27FC236}">
                <a16:creationId xmlns:a16="http://schemas.microsoft.com/office/drawing/2014/main" id="{7B7F5E51-5BF8-4198-AD70-78D94F3A94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74979"/>
            <a:ext cx="5458121" cy="5897880"/>
          </a:xfrm>
          <a:prstGeom prst="rect">
            <a:avLst/>
          </a:prstGeom>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AD7235B-5261-D0EE-AC57-7283F8E368A8}"/>
              </a:ext>
            </a:extLst>
          </p:cNvPr>
          <p:cNvPicPr>
            <a:picLocks noChangeAspect="1"/>
          </p:cNvPicPr>
          <p:nvPr/>
        </p:nvPicPr>
        <p:blipFill>
          <a:blip r:embed="rId3"/>
          <a:stretch>
            <a:fillRect/>
          </a:stretch>
        </p:blipFill>
        <p:spPr>
          <a:xfrm>
            <a:off x="6423321" y="1498476"/>
            <a:ext cx="5134516" cy="3850886"/>
          </a:xfrm>
          <a:prstGeom prst="rect">
            <a:avLst/>
          </a:prstGeom>
        </p:spPr>
      </p:pic>
    </p:spTree>
    <p:extLst>
      <p:ext uri="{BB962C8B-B14F-4D97-AF65-F5344CB8AC3E}">
        <p14:creationId xmlns:p14="http://schemas.microsoft.com/office/powerpoint/2010/main" val="243724390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1B5CA0-5FE4-B19C-CEBB-38C208412035}"/>
              </a:ext>
            </a:extLst>
          </p:cNvPr>
          <p:cNvPicPr>
            <a:picLocks noChangeAspect="1"/>
          </p:cNvPicPr>
          <p:nvPr/>
        </p:nvPicPr>
        <p:blipFill>
          <a:blip r:embed="rId3"/>
          <a:stretch>
            <a:fillRect/>
          </a:stretch>
        </p:blipFill>
        <p:spPr>
          <a:xfrm>
            <a:off x="6398590" y="1832927"/>
            <a:ext cx="5612788" cy="3754917"/>
          </a:xfrm>
          <a:prstGeom prst="rect">
            <a:avLst/>
          </a:prstGeom>
          <a:effectLst/>
        </p:spPr>
      </p:pic>
      <p:sp>
        <p:nvSpPr>
          <p:cNvPr id="2" name="Title 1">
            <a:extLst>
              <a:ext uri="{FF2B5EF4-FFF2-40B4-BE49-F238E27FC236}">
                <a16:creationId xmlns:a16="http://schemas.microsoft.com/office/drawing/2014/main" id="{A5D7ADCC-7FF8-4E42-691B-B438678BA51D}"/>
              </a:ext>
            </a:extLst>
          </p:cNvPr>
          <p:cNvSpPr>
            <a:spLocks noGrp="1"/>
          </p:cNvSpPr>
          <p:nvPr>
            <p:ph type="title"/>
          </p:nvPr>
        </p:nvSpPr>
        <p:spPr>
          <a:xfrm>
            <a:off x="643855" y="5587844"/>
            <a:ext cx="10390241" cy="861802"/>
          </a:xfrm>
        </p:spPr>
        <p:txBody>
          <a:bodyPr vert="horz" lIns="91440" tIns="45720" rIns="91440" bIns="45720" rtlCol="0" anchor="b">
            <a:normAutofit/>
          </a:bodyPr>
          <a:lstStyle/>
          <a:p>
            <a:r>
              <a:rPr lang="en-US" sz="4800" dirty="0"/>
              <a:t>Echo Cliffs Staff Quarters</a:t>
            </a:r>
          </a:p>
        </p:txBody>
      </p:sp>
      <p:pic>
        <p:nvPicPr>
          <p:cNvPr id="5" name="Content Placeholder 4">
            <a:extLst>
              <a:ext uri="{FF2B5EF4-FFF2-40B4-BE49-F238E27FC236}">
                <a16:creationId xmlns:a16="http://schemas.microsoft.com/office/drawing/2014/main" id="{333803E7-57CB-4BF3-9C2B-DE91EEAB3A80}"/>
              </a:ext>
            </a:extLst>
          </p:cNvPr>
          <p:cNvPicPr>
            <a:picLocks noGrp="1" noChangeAspect="1"/>
          </p:cNvPicPr>
          <p:nvPr>
            <p:ph idx="1"/>
          </p:nvPr>
        </p:nvPicPr>
        <p:blipFill>
          <a:blip r:embed="rId4"/>
          <a:stretch>
            <a:fillRect/>
          </a:stretch>
        </p:blipFill>
        <p:spPr>
          <a:xfrm>
            <a:off x="346316" y="408354"/>
            <a:ext cx="5939386" cy="3340904"/>
          </a:xfrm>
          <a:prstGeom prst="rect">
            <a:avLst/>
          </a:prstGeom>
          <a:effectLst/>
        </p:spPr>
      </p:pic>
    </p:spTree>
    <p:extLst>
      <p:ext uri="{BB962C8B-B14F-4D97-AF65-F5344CB8AC3E}">
        <p14:creationId xmlns:p14="http://schemas.microsoft.com/office/powerpoint/2010/main" val="2884402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C84D-F7EC-663E-AD09-D85924784797}"/>
              </a:ext>
            </a:extLst>
          </p:cNvPr>
          <p:cNvSpPr>
            <a:spLocks noGrp="1"/>
          </p:cNvSpPr>
          <p:nvPr>
            <p:ph type="title"/>
          </p:nvPr>
        </p:nvSpPr>
        <p:spPr>
          <a:xfrm>
            <a:off x="433725" y="5780191"/>
            <a:ext cx="9404723" cy="789707"/>
          </a:xfrm>
        </p:spPr>
        <p:txBody>
          <a:bodyPr/>
          <a:lstStyle/>
          <a:p>
            <a:r>
              <a:rPr lang="en-US" dirty="0"/>
              <a:t>Echo Cliffs Staff Quarters</a:t>
            </a:r>
            <a:br>
              <a:rPr lang="en-US" dirty="0"/>
            </a:br>
            <a:endParaRPr lang="en-US" dirty="0"/>
          </a:p>
        </p:txBody>
      </p:sp>
      <p:pic>
        <p:nvPicPr>
          <p:cNvPr id="7" name="Picture 6">
            <a:extLst>
              <a:ext uri="{FF2B5EF4-FFF2-40B4-BE49-F238E27FC236}">
                <a16:creationId xmlns:a16="http://schemas.microsoft.com/office/drawing/2014/main" id="{3F429BB1-342D-66A3-2DC7-97DE9A202696}"/>
              </a:ext>
            </a:extLst>
          </p:cNvPr>
          <p:cNvPicPr>
            <a:picLocks noChangeAspect="1"/>
          </p:cNvPicPr>
          <p:nvPr/>
        </p:nvPicPr>
        <p:blipFill>
          <a:blip r:embed="rId2"/>
          <a:stretch>
            <a:fillRect/>
          </a:stretch>
        </p:blipFill>
        <p:spPr>
          <a:xfrm>
            <a:off x="241781" y="169098"/>
            <a:ext cx="5589927" cy="3718055"/>
          </a:xfrm>
          <a:prstGeom prst="rect">
            <a:avLst/>
          </a:prstGeom>
        </p:spPr>
      </p:pic>
      <p:pic>
        <p:nvPicPr>
          <p:cNvPr id="9" name="Picture 8">
            <a:extLst>
              <a:ext uri="{FF2B5EF4-FFF2-40B4-BE49-F238E27FC236}">
                <a16:creationId xmlns:a16="http://schemas.microsoft.com/office/drawing/2014/main" id="{601CA204-1D56-DB29-B8D1-31010EC508DA}"/>
              </a:ext>
            </a:extLst>
          </p:cNvPr>
          <p:cNvPicPr>
            <a:picLocks noChangeAspect="1"/>
          </p:cNvPicPr>
          <p:nvPr/>
        </p:nvPicPr>
        <p:blipFill>
          <a:blip r:embed="rId3"/>
          <a:stretch>
            <a:fillRect/>
          </a:stretch>
        </p:blipFill>
        <p:spPr>
          <a:xfrm>
            <a:off x="5950610" y="1738960"/>
            <a:ext cx="5891434" cy="4041231"/>
          </a:xfrm>
          <a:prstGeom prst="rect">
            <a:avLst/>
          </a:prstGeom>
        </p:spPr>
      </p:pic>
    </p:spTree>
    <p:extLst>
      <p:ext uri="{BB962C8B-B14F-4D97-AF65-F5344CB8AC3E}">
        <p14:creationId xmlns:p14="http://schemas.microsoft.com/office/powerpoint/2010/main" val="416539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E43A4DB-AF3E-57AF-165A-08C9E0E1CB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885" b="2011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43D74E61-BDA1-33C4-E7D9-CF5C20E6C302}"/>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TCRHCC 48 Housing Units</a:t>
            </a:r>
          </a:p>
        </p:txBody>
      </p:sp>
    </p:spTree>
    <p:extLst>
      <p:ext uri="{BB962C8B-B14F-4D97-AF65-F5344CB8AC3E}">
        <p14:creationId xmlns:p14="http://schemas.microsoft.com/office/powerpoint/2010/main" val="1563052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810CFABB-705B-EB2D-F4FE-28330E50E795}"/>
              </a:ext>
            </a:extLst>
          </p:cNvPr>
          <p:cNvPicPr>
            <a:picLocks noGrp="1" noChangeAspect="1"/>
          </p:cNvPicPr>
          <p:nvPr>
            <p:ph idx="1"/>
          </p:nvPr>
        </p:nvPicPr>
        <p:blipFill>
          <a:blip r:embed="rId2"/>
          <a:stretch>
            <a:fillRect/>
          </a:stretch>
        </p:blipFill>
        <p:spPr>
          <a:xfrm>
            <a:off x="4018898" y="3680178"/>
            <a:ext cx="7430298" cy="2697951"/>
          </a:xfrm>
          <a:prstGeom prst="rect">
            <a:avLst/>
          </a:prstGeom>
        </p:spPr>
      </p:pic>
      <p:pic>
        <p:nvPicPr>
          <p:cNvPr id="13" name="Picture 12">
            <a:extLst>
              <a:ext uri="{FF2B5EF4-FFF2-40B4-BE49-F238E27FC236}">
                <a16:creationId xmlns:a16="http://schemas.microsoft.com/office/drawing/2014/main" id="{10C5F7BA-61A5-BB50-CED4-38B70EA87C0C}"/>
              </a:ext>
            </a:extLst>
          </p:cNvPr>
          <p:cNvPicPr>
            <a:picLocks noChangeAspect="1"/>
          </p:cNvPicPr>
          <p:nvPr/>
        </p:nvPicPr>
        <p:blipFill>
          <a:blip r:embed="rId3"/>
          <a:stretch>
            <a:fillRect/>
          </a:stretch>
        </p:blipFill>
        <p:spPr>
          <a:xfrm>
            <a:off x="301736" y="248418"/>
            <a:ext cx="7255289" cy="3255075"/>
          </a:xfrm>
          <a:prstGeom prst="rect">
            <a:avLst/>
          </a:prstGeom>
        </p:spPr>
      </p:pic>
    </p:spTree>
    <p:extLst>
      <p:ext uri="{BB962C8B-B14F-4D97-AF65-F5344CB8AC3E}">
        <p14:creationId xmlns:p14="http://schemas.microsoft.com/office/powerpoint/2010/main" val="3213623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624A09-1EEA-9543-DC90-8E35E7DC8875}"/>
              </a:ext>
            </a:extLst>
          </p:cNvPr>
          <p:cNvPicPr>
            <a:picLocks noChangeAspect="1"/>
          </p:cNvPicPr>
          <p:nvPr/>
        </p:nvPicPr>
        <p:blipFill>
          <a:blip r:embed="rId3"/>
          <a:stretch>
            <a:fillRect/>
          </a:stretch>
        </p:blipFill>
        <p:spPr>
          <a:xfrm>
            <a:off x="341152" y="417352"/>
            <a:ext cx="11509695" cy="6023295"/>
          </a:xfrm>
          <a:prstGeom prst="rect">
            <a:avLst/>
          </a:prstGeom>
        </p:spPr>
      </p:pic>
      <p:sp>
        <p:nvSpPr>
          <p:cNvPr id="4" name="Title 3">
            <a:extLst>
              <a:ext uri="{FF2B5EF4-FFF2-40B4-BE49-F238E27FC236}">
                <a16:creationId xmlns:a16="http://schemas.microsoft.com/office/drawing/2014/main" id="{9C05ED48-FFBC-815C-1D44-7CB695F07F97}"/>
              </a:ext>
            </a:extLst>
          </p:cNvPr>
          <p:cNvSpPr>
            <a:spLocks noGrp="1"/>
          </p:cNvSpPr>
          <p:nvPr>
            <p:ph type="title"/>
          </p:nvPr>
        </p:nvSpPr>
        <p:spPr/>
        <p:txBody>
          <a:bodyPr/>
          <a:lstStyle/>
          <a:p>
            <a:r>
              <a:rPr lang="en-US" i="1" dirty="0">
                <a:solidFill>
                  <a:srgbClr val="92D050"/>
                </a:solidFill>
                <a:latin typeface="Cavolini" panose="03000502040302020204" pitchFamily="66" charset="0"/>
                <a:cs typeface="Cavolini" panose="03000502040302020204" pitchFamily="66" charset="0"/>
              </a:rPr>
              <a:t>Long Term Care</a:t>
            </a:r>
          </a:p>
        </p:txBody>
      </p:sp>
    </p:spTree>
    <p:extLst>
      <p:ext uri="{BB962C8B-B14F-4D97-AF65-F5344CB8AC3E}">
        <p14:creationId xmlns:p14="http://schemas.microsoft.com/office/powerpoint/2010/main" val="4227185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43AD2A-FFF1-2D08-7B02-753C13993886}"/>
              </a:ext>
            </a:extLst>
          </p:cNvPr>
          <p:cNvPicPr>
            <a:picLocks noChangeAspect="1"/>
          </p:cNvPicPr>
          <p:nvPr/>
        </p:nvPicPr>
        <p:blipFill>
          <a:blip r:embed="rId2"/>
          <a:stretch>
            <a:fillRect/>
          </a:stretch>
        </p:blipFill>
        <p:spPr>
          <a:xfrm>
            <a:off x="314793" y="453250"/>
            <a:ext cx="10023341" cy="5896021"/>
          </a:xfrm>
          <a:prstGeom prst="rect">
            <a:avLst/>
          </a:prstGeom>
        </p:spPr>
      </p:pic>
      <p:sp>
        <p:nvSpPr>
          <p:cNvPr id="2" name="TextBox 1">
            <a:extLst>
              <a:ext uri="{FF2B5EF4-FFF2-40B4-BE49-F238E27FC236}">
                <a16:creationId xmlns:a16="http://schemas.microsoft.com/office/drawing/2014/main" id="{B1199215-1EE0-4E8E-B03E-2FB31DC688C6}"/>
              </a:ext>
            </a:extLst>
          </p:cNvPr>
          <p:cNvSpPr txBox="1"/>
          <p:nvPr/>
        </p:nvSpPr>
        <p:spPr>
          <a:xfrm>
            <a:off x="2355974" y="5641385"/>
            <a:ext cx="5372100" cy="707886"/>
          </a:xfrm>
          <a:prstGeom prst="rect">
            <a:avLst/>
          </a:prstGeom>
          <a:noFill/>
        </p:spPr>
        <p:txBody>
          <a:bodyPr wrap="square" rtlCol="0">
            <a:spAutoFit/>
          </a:bodyPr>
          <a:lstStyle/>
          <a:p>
            <a:pPr algn="ctr" defTabSz="685800"/>
            <a:r>
              <a:rPr lang="en-US" sz="4000" b="1" dirty="0">
                <a:solidFill>
                  <a:srgbClr val="0000FF"/>
                </a:solidFill>
                <a:effectLst>
                  <a:outerShdw blurRad="38100" dist="38100" dir="2700000" algn="tl">
                    <a:srgbClr val="000000">
                      <a:alpha val="43137"/>
                    </a:srgbClr>
                  </a:outerShdw>
                </a:effectLst>
                <a:latin typeface="Pristina" panose="03060402040406080204" pitchFamily="66" charset="0"/>
              </a:rPr>
              <a:t>Board of Directors</a:t>
            </a:r>
          </a:p>
        </p:txBody>
      </p:sp>
      <p:sp>
        <p:nvSpPr>
          <p:cNvPr id="7" name="Slide Number Placeholder 3">
            <a:extLst>
              <a:ext uri="{FF2B5EF4-FFF2-40B4-BE49-F238E27FC236}">
                <a16:creationId xmlns:a16="http://schemas.microsoft.com/office/drawing/2014/main" id="{28C6CF39-24D4-021E-89E2-CA6B2D6FC9AC}"/>
              </a:ext>
            </a:extLst>
          </p:cNvPr>
          <p:cNvSpPr txBox="1">
            <a:spLocks/>
          </p:cNvSpPr>
          <p:nvPr/>
        </p:nvSpPr>
        <p:spPr>
          <a:xfrm>
            <a:off x="8356513" y="6349271"/>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26B7962D-0222-49A0-9798-C3CED15D6DA1}" type="slidenum">
              <a:rPr lang="en-US" sz="1200" b="1">
                <a:latin typeface="Narkisim" panose="020E0502050101010101" pitchFamily="34" charset="-79"/>
                <a:cs typeface="Narkisim" panose="020E0502050101010101" pitchFamily="34" charset="-79"/>
              </a:rPr>
              <a:pPr algn="r"/>
              <a:t>3</a:t>
            </a:fld>
            <a:endParaRPr lang="en-US" sz="1200" b="1"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15058690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5413A0-1F1F-1C5E-92D5-95BC3E7D153E}"/>
              </a:ext>
            </a:extLst>
          </p:cNvPr>
          <p:cNvSpPr txBox="1">
            <a:spLocks/>
          </p:cNvSpPr>
          <p:nvPr/>
        </p:nvSpPr>
        <p:spPr>
          <a:xfrm>
            <a:off x="1981200" y="274638"/>
            <a:ext cx="8229600" cy="715962"/>
          </a:xfrm>
          <a:prstGeom prst="rect">
            <a:avLst/>
          </a:prstGeom>
        </p:spPr>
        <p:txBody>
          <a:bodyPr>
            <a:normAutofit fontScale="97500"/>
          </a:bodyPr>
          <a:lst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Arial" charset="0"/>
                <a:cs typeface="Arial" charset="0"/>
              </a:defRPr>
            </a:lvl2pPr>
            <a:lvl3pPr algn="l" rtl="0" eaLnBrk="1" fontAlgn="base" hangingPunct="1">
              <a:spcBef>
                <a:spcPct val="0"/>
              </a:spcBef>
              <a:spcAft>
                <a:spcPct val="0"/>
              </a:spcAft>
              <a:defRPr sz="3200">
                <a:solidFill>
                  <a:schemeClr val="tx2"/>
                </a:solidFill>
                <a:latin typeface="Arial" charset="0"/>
                <a:cs typeface="Arial" charset="0"/>
              </a:defRPr>
            </a:lvl3pPr>
            <a:lvl4pPr algn="l" rtl="0" eaLnBrk="1" fontAlgn="base" hangingPunct="1">
              <a:spcBef>
                <a:spcPct val="0"/>
              </a:spcBef>
              <a:spcAft>
                <a:spcPct val="0"/>
              </a:spcAft>
              <a:defRPr sz="3200">
                <a:solidFill>
                  <a:schemeClr val="tx2"/>
                </a:solidFill>
                <a:latin typeface="Arial" charset="0"/>
                <a:cs typeface="Arial" charset="0"/>
              </a:defRPr>
            </a:lvl4pPr>
            <a:lvl5pPr algn="l" rtl="0" eaLnBrk="1" fontAlgn="base" hangingPunct="1">
              <a:spcBef>
                <a:spcPct val="0"/>
              </a:spcBef>
              <a:spcAft>
                <a:spcPct val="0"/>
              </a:spcAft>
              <a:defRPr sz="3200">
                <a:solidFill>
                  <a:schemeClr val="tx2"/>
                </a:solidFill>
                <a:latin typeface="Arial" charset="0"/>
                <a:cs typeface="Arial" charset="0"/>
              </a:defRPr>
            </a:lvl5pPr>
            <a:lvl6pPr marL="457200" algn="l" rtl="0" eaLnBrk="1" fontAlgn="base" hangingPunct="1">
              <a:spcBef>
                <a:spcPct val="0"/>
              </a:spcBef>
              <a:spcAft>
                <a:spcPct val="0"/>
              </a:spcAft>
              <a:defRPr sz="3200">
                <a:solidFill>
                  <a:schemeClr val="tx2"/>
                </a:solidFill>
                <a:latin typeface="Arial" charset="0"/>
                <a:cs typeface="Arial" charset="0"/>
              </a:defRPr>
            </a:lvl6pPr>
            <a:lvl7pPr marL="914400" algn="l" rtl="0" eaLnBrk="1" fontAlgn="base" hangingPunct="1">
              <a:spcBef>
                <a:spcPct val="0"/>
              </a:spcBef>
              <a:spcAft>
                <a:spcPct val="0"/>
              </a:spcAft>
              <a:defRPr sz="3200">
                <a:solidFill>
                  <a:schemeClr val="tx2"/>
                </a:solidFill>
                <a:latin typeface="Arial" charset="0"/>
                <a:cs typeface="Arial" charset="0"/>
              </a:defRPr>
            </a:lvl7pPr>
            <a:lvl8pPr marL="1371600" algn="l" rtl="0" eaLnBrk="1" fontAlgn="base" hangingPunct="1">
              <a:spcBef>
                <a:spcPct val="0"/>
              </a:spcBef>
              <a:spcAft>
                <a:spcPct val="0"/>
              </a:spcAft>
              <a:defRPr sz="3200">
                <a:solidFill>
                  <a:schemeClr val="tx2"/>
                </a:solidFill>
                <a:latin typeface="Arial" charset="0"/>
                <a:cs typeface="Arial" charset="0"/>
              </a:defRPr>
            </a:lvl8pPr>
            <a:lvl9pPr marL="1828800" algn="l" rtl="0" eaLnBrk="1" fontAlgn="base" hangingPunct="1">
              <a:spcBef>
                <a:spcPct val="0"/>
              </a:spcBef>
              <a:spcAft>
                <a:spcPct val="0"/>
              </a:spcAft>
              <a:defRPr sz="32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1" u="none" strike="noStrike" kern="0" cap="none" spc="0" normalizeH="0" baseline="0" noProof="0" dirty="0">
                <a:ln>
                  <a:noFill/>
                </a:ln>
                <a:solidFill>
                  <a:srgbClr val="0E2841"/>
                </a:solidFill>
                <a:effectLst/>
                <a:uLnTx/>
                <a:uFillTx/>
                <a:latin typeface="Pristina" panose="03060402040406080204" pitchFamily="66" charset="0"/>
                <a:ea typeface="+mj-ea"/>
                <a:cs typeface="+mj-cs"/>
              </a:rPr>
              <a:t> </a:t>
            </a:r>
            <a:r>
              <a:rPr kumimoji="0" lang="en-US" sz="4100" b="1" i="0" u="none" strike="noStrike" kern="0" cap="none" spc="0" normalizeH="0" baseline="0" noProof="0" dirty="0">
                <a:ln>
                  <a:noFill/>
                </a:ln>
                <a:solidFill>
                  <a:srgbClr val="92D050"/>
                </a:solidFill>
                <a:effectLst/>
                <a:uLnTx/>
                <a:uFillTx/>
                <a:latin typeface="Pristina" panose="03060402040406080204" pitchFamily="66" charset="0"/>
                <a:ea typeface="+mj-ea"/>
                <a:cs typeface="+mj-cs"/>
              </a:rPr>
              <a:t>Vision for a New Hospital</a:t>
            </a:r>
            <a:endParaRPr kumimoji="0" lang="en-US" sz="3200" b="1" i="0" u="none" strike="noStrike" kern="0" cap="none" spc="0" normalizeH="0" baseline="0" noProof="0" dirty="0">
              <a:ln>
                <a:noFill/>
              </a:ln>
              <a:solidFill>
                <a:srgbClr val="92D050"/>
              </a:solidFill>
              <a:effectLst/>
              <a:uLnTx/>
              <a:uFillTx/>
              <a:latin typeface="Pristina" panose="03060402040406080204" pitchFamily="66" charset="0"/>
              <a:ea typeface="+mj-ea"/>
              <a:cs typeface="+mj-cs"/>
            </a:endParaRPr>
          </a:p>
        </p:txBody>
      </p:sp>
      <p:pic>
        <p:nvPicPr>
          <p:cNvPr id="6" name="Picture 5">
            <a:extLst>
              <a:ext uri="{FF2B5EF4-FFF2-40B4-BE49-F238E27FC236}">
                <a16:creationId xmlns:a16="http://schemas.microsoft.com/office/drawing/2014/main" id="{81D2CD95-E089-A26D-FABA-9FF1977AFC97}"/>
              </a:ext>
            </a:extLst>
          </p:cNvPr>
          <p:cNvPicPr>
            <a:picLocks noChangeAspect="1"/>
          </p:cNvPicPr>
          <p:nvPr/>
        </p:nvPicPr>
        <p:blipFill>
          <a:blip r:embed="rId2"/>
          <a:stretch>
            <a:fillRect/>
          </a:stretch>
        </p:blipFill>
        <p:spPr>
          <a:xfrm>
            <a:off x="1649006" y="914401"/>
            <a:ext cx="8893988" cy="3789209"/>
          </a:xfrm>
          <a:prstGeom prst="rect">
            <a:avLst/>
          </a:prstGeom>
        </p:spPr>
      </p:pic>
      <p:sp>
        <p:nvSpPr>
          <p:cNvPr id="7" name="TextBox 6">
            <a:extLst>
              <a:ext uri="{FF2B5EF4-FFF2-40B4-BE49-F238E27FC236}">
                <a16:creationId xmlns:a16="http://schemas.microsoft.com/office/drawing/2014/main" id="{28D82D88-51EA-AF64-5E2D-7D40ECB83D3A}"/>
              </a:ext>
            </a:extLst>
          </p:cNvPr>
          <p:cNvSpPr txBox="1"/>
          <p:nvPr/>
        </p:nvSpPr>
        <p:spPr>
          <a:xfrm>
            <a:off x="2286000" y="4882139"/>
            <a:ext cx="7467600" cy="14157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Rastanty Cortez" panose="02000506000000020003" pitchFamily="2" charset="0"/>
                <a:ea typeface="+mn-ea"/>
                <a:cs typeface="+mn-cs"/>
              </a:rPr>
              <a:t>Tuba City Regional Health Care Corporation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92D050"/>
                </a:solidFill>
                <a:effectLst/>
                <a:uLnTx/>
                <a:uFillTx/>
                <a:latin typeface="Rastanty Cortez" panose="02000506000000020003" pitchFamily="2" charset="0"/>
                <a:ea typeface="+mn-ea"/>
                <a:cs typeface="+mn-cs"/>
              </a:rPr>
              <a:t>Hospital Replacement Project Visualization</a:t>
            </a:r>
          </a:p>
        </p:txBody>
      </p:sp>
      <p:sp>
        <p:nvSpPr>
          <p:cNvPr id="3" name="Slide Number Placeholder 4">
            <a:extLst>
              <a:ext uri="{FF2B5EF4-FFF2-40B4-BE49-F238E27FC236}">
                <a16:creationId xmlns:a16="http://schemas.microsoft.com/office/drawing/2014/main" id="{97EAE339-22AD-7C3D-F4A3-E10B0F2802C2}"/>
              </a:ext>
            </a:extLst>
          </p:cNvPr>
          <p:cNvSpPr txBox="1">
            <a:spLocks/>
          </p:cNvSpPr>
          <p:nvPr/>
        </p:nvSpPr>
        <p:spPr bwMode="auto">
          <a:xfrm>
            <a:off x="9677400" y="6476583"/>
            <a:ext cx="609600" cy="369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Narkisim" panose="020E0502050101010101" pitchFamily="34" charset="-79"/>
                <a:ea typeface="+mn-ea"/>
                <a:cs typeface="Narkisim" panose="020E0502050101010101" pitchFamily="34" charset="-79"/>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6B7962D-0222-49A0-9798-C3CED15D6DA1}" type="slidenum">
              <a:rPr kumimoji="0" lang="en-US" sz="1200" b="0" i="0" u="none" strike="noStrike" kern="1200" cap="none" spc="0" normalizeH="0" baseline="0" noProof="0">
                <a:ln>
                  <a:noFill/>
                </a:ln>
                <a:solidFill>
                  <a:prstClr val="white">
                    <a:lumMod val="65000"/>
                  </a:prstClr>
                </a:solidFill>
                <a:effectLst/>
                <a:uLnTx/>
                <a:uFillTx/>
                <a:latin typeface="Narkisim" panose="020E0502050101010101" pitchFamily="34" charset="-79"/>
                <a:ea typeface="+mn-ea"/>
                <a:cs typeface="Narkisim" panose="020E0502050101010101" pitchFamily="34" charset="-79"/>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dirty="0">
              <a:ln>
                <a:noFill/>
              </a:ln>
              <a:solidFill>
                <a:prstClr val="white">
                  <a:lumMod val="65000"/>
                </a:prstClr>
              </a:solidFill>
              <a:effectLst/>
              <a:uLnTx/>
              <a:uFillTx/>
              <a:latin typeface="Narkisim" panose="020E0502050101010101" pitchFamily="34" charset="-79"/>
              <a:ea typeface="+mn-ea"/>
              <a:cs typeface="Narkisim" panose="020E0502050101010101" pitchFamily="34" charset="-79"/>
            </a:endParaRPr>
          </a:p>
        </p:txBody>
      </p:sp>
    </p:spTree>
    <p:extLst>
      <p:ext uri="{BB962C8B-B14F-4D97-AF65-F5344CB8AC3E}">
        <p14:creationId xmlns:p14="http://schemas.microsoft.com/office/powerpoint/2010/main" val="14417686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 name="Picture 2" descr="A colorful logo with a sun and mountains&#10;&#10;Description automatically generated with medium confidence">
            <a:extLst>
              <a:ext uri="{FF2B5EF4-FFF2-40B4-BE49-F238E27FC236}">
                <a16:creationId xmlns:a16="http://schemas.microsoft.com/office/drawing/2014/main" id="{60423A50-86A2-C042-0E1E-B3808922B5BA}"/>
              </a:ext>
            </a:extLst>
          </p:cNvPr>
          <p:cNvPicPr>
            <a:picLocks noChangeAspect="1"/>
          </p:cNvPicPr>
          <p:nvPr/>
        </p:nvPicPr>
        <p:blipFill>
          <a:blip r:embed="rId4"/>
          <a:stretch>
            <a:fillRect/>
          </a:stretch>
        </p:blipFill>
        <p:spPr>
          <a:xfrm>
            <a:off x="195348" y="155474"/>
            <a:ext cx="1481990" cy="1278216"/>
          </a:xfrm>
          <a:prstGeom prst="rect">
            <a:avLst/>
          </a:prstGeom>
        </p:spPr>
      </p:pic>
      <p:sp>
        <p:nvSpPr>
          <p:cNvPr id="8" name="Rectangle 7">
            <a:extLst>
              <a:ext uri="{FF2B5EF4-FFF2-40B4-BE49-F238E27FC236}">
                <a16:creationId xmlns:a16="http://schemas.microsoft.com/office/drawing/2014/main" id="{D85D5AA8-773B-469A-8802-9645A4DC9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75AF42C-C556-454E-B2D3-2C917CB81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Slide Number Placeholder 1">
            <a:extLst>
              <a:ext uri="{FF2B5EF4-FFF2-40B4-BE49-F238E27FC236}">
                <a16:creationId xmlns:a16="http://schemas.microsoft.com/office/drawing/2014/main" id="{A261E01D-AAB9-DD1A-3CDF-AF794000A4B8}"/>
              </a:ext>
            </a:extLst>
          </p:cNvPr>
          <p:cNvSpPr>
            <a:spLocks noGrp="1"/>
          </p:cNvSpPr>
          <p:nvPr>
            <p:ph type="sldNum" sz="quarter" idx="12"/>
          </p:nvPr>
        </p:nvSpPr>
        <p:spPr>
          <a:xfrm>
            <a:off x="10352540" y="295729"/>
            <a:ext cx="838199" cy="767687"/>
          </a:xfrm>
        </p:spPr>
        <p:txBody>
          <a:bodyPr>
            <a:normAutofit/>
          </a:bodyPr>
          <a:lstStyle/>
          <a:p>
            <a:pPr>
              <a:spcAft>
                <a:spcPts val="600"/>
              </a:spcAft>
            </a:pPr>
            <a:fld id="{5C844FC2-7775-421C-B290-2EA33269D084}" type="slidenum">
              <a:rPr lang="en-US"/>
              <a:pPr>
                <a:spcAft>
                  <a:spcPts val="600"/>
                </a:spcAft>
              </a:pPr>
              <a:t>31</a:t>
            </a:fld>
            <a:endParaRPr lang="en-US"/>
          </a:p>
        </p:txBody>
      </p:sp>
      <p:pic>
        <p:nvPicPr>
          <p:cNvPr id="5" name="Picture 4">
            <a:extLst>
              <a:ext uri="{FF2B5EF4-FFF2-40B4-BE49-F238E27FC236}">
                <a16:creationId xmlns:a16="http://schemas.microsoft.com/office/drawing/2014/main" id="{4C0D20E5-BCBC-5E75-AC81-0087FF812936}"/>
              </a:ext>
            </a:extLst>
          </p:cNvPr>
          <p:cNvPicPr>
            <a:picLocks noChangeAspect="1"/>
          </p:cNvPicPr>
          <p:nvPr/>
        </p:nvPicPr>
        <p:blipFill>
          <a:blip r:embed="rId5"/>
          <a:stretch>
            <a:fillRect/>
          </a:stretch>
        </p:blipFill>
        <p:spPr>
          <a:xfrm>
            <a:off x="275506" y="233846"/>
            <a:ext cx="10034398" cy="6390308"/>
          </a:xfrm>
          <a:prstGeom prst="rect">
            <a:avLst/>
          </a:prstGeom>
        </p:spPr>
      </p:pic>
    </p:spTree>
    <p:extLst>
      <p:ext uri="{BB962C8B-B14F-4D97-AF65-F5344CB8AC3E}">
        <p14:creationId xmlns:p14="http://schemas.microsoft.com/office/powerpoint/2010/main" val="2239613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0E3ECF-6D4A-1747-4608-3654A04FAB8F}"/>
              </a:ext>
            </a:extLst>
          </p:cNvPr>
          <p:cNvSpPr txBox="1"/>
          <p:nvPr/>
        </p:nvSpPr>
        <p:spPr>
          <a:xfrm>
            <a:off x="2133600" y="1076362"/>
            <a:ext cx="7924800" cy="1323439"/>
          </a:xfrm>
          <a:prstGeom prst="rect">
            <a:avLst/>
          </a:prstGeom>
          <a:noFill/>
        </p:spPr>
        <p:txBody>
          <a:bodyPr wrap="square">
            <a:spAutoFit/>
          </a:bodyPr>
          <a:lstStyle/>
          <a:p>
            <a:pPr algn="ctr" defTabSz="914400" fontAlgn="base">
              <a:defRPr/>
            </a:pPr>
            <a:r>
              <a:rPr lang="en-US" sz="4000" b="1" dirty="0">
                <a:solidFill>
                  <a:srgbClr val="FFCC00"/>
                </a:solidFill>
                <a:latin typeface="Pristina" panose="03060402040406080204" pitchFamily="66" charset="0"/>
                <a:ea typeface="Times New Roman" panose="02020603050405020304" pitchFamily="18" charset="0"/>
                <a:cs typeface="Calibri" panose="020F0502020204030204" pitchFamily="34" charset="0"/>
              </a:rPr>
              <a:t>Ahe’hee! Thank you for your support and advocacy</a:t>
            </a:r>
            <a:endParaRPr lang="en-US" sz="1400" dirty="0">
              <a:solidFill>
                <a:srgbClr val="FFCC00"/>
              </a:solidFill>
              <a:latin typeface="Arial" panose="020B0604020202020204" pitchFamily="34" charset="0"/>
              <a:ea typeface="Times New Roman" panose="02020603050405020304" pitchFamily="18" charset="0"/>
              <a:cs typeface="Arial" charset="0"/>
            </a:endParaRPr>
          </a:p>
        </p:txBody>
      </p:sp>
      <p:sp>
        <p:nvSpPr>
          <p:cNvPr id="6" name="Content Placeholder 2">
            <a:extLst>
              <a:ext uri="{FF2B5EF4-FFF2-40B4-BE49-F238E27FC236}">
                <a16:creationId xmlns:a16="http://schemas.microsoft.com/office/drawing/2014/main" id="{B9460E3C-6C5D-F48B-B053-F0DA8D29A1B1}"/>
              </a:ext>
            </a:extLst>
          </p:cNvPr>
          <p:cNvSpPr txBox="1">
            <a:spLocks/>
          </p:cNvSpPr>
          <p:nvPr/>
        </p:nvSpPr>
        <p:spPr>
          <a:xfrm>
            <a:off x="1981200" y="2702912"/>
            <a:ext cx="8229600" cy="2774760"/>
          </a:xfrm>
          <a:prstGeom prst="rect">
            <a:avLst/>
          </a:prstGeom>
        </p:spPr>
        <p:txBody>
          <a:bodyPr>
            <a:noAutofit/>
          </a:bodyPr>
          <a:lst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cs typeface="+mn-cs"/>
              </a:defRPr>
            </a:lvl2pPr>
            <a:lvl3pPr marL="1143000" indent="-228600" algn="l" rtl="0" eaLnBrk="1" fontAlgn="base" hangingPunct="1">
              <a:spcBef>
                <a:spcPct val="20000"/>
              </a:spcBef>
              <a:spcAft>
                <a:spcPct val="0"/>
              </a:spcAft>
              <a:buChar char="•"/>
              <a:defRPr sz="2000">
                <a:solidFill>
                  <a:schemeClr val="tx1"/>
                </a:solidFill>
                <a:latin typeface="+mn-lt"/>
                <a:cs typeface="+mn-cs"/>
              </a:defRPr>
            </a:lvl3pPr>
            <a:lvl4pPr marL="1600200" indent="-228600" algn="l" rtl="0" eaLnBrk="1" fontAlgn="base" hangingPunct="1">
              <a:spcBef>
                <a:spcPct val="20000"/>
              </a:spcBef>
              <a:spcAft>
                <a:spcPct val="0"/>
              </a:spcAft>
              <a:buChar char="–"/>
              <a:defRPr>
                <a:solidFill>
                  <a:schemeClr val="tx1"/>
                </a:solidFill>
                <a:latin typeface="+mn-lt"/>
                <a:cs typeface="+mn-cs"/>
              </a:defRPr>
            </a:lvl4pPr>
            <a:lvl5pPr marL="2057400" indent="-228600" algn="l" rtl="0" eaLnBrk="1" fontAlgn="base" hangingPunct="1">
              <a:spcBef>
                <a:spcPct val="20000"/>
              </a:spcBef>
              <a:spcAft>
                <a:spcPct val="0"/>
              </a:spcAft>
              <a:buChar char="»"/>
              <a:defRPr>
                <a:solidFill>
                  <a:schemeClr val="tx1"/>
                </a:solidFill>
                <a:latin typeface="+mn-lt"/>
                <a:cs typeface="+mn-cs"/>
              </a:defRPr>
            </a:lvl5pPr>
            <a:lvl6pPr marL="2514600" indent="-228600" algn="l" rtl="0" eaLnBrk="1" fontAlgn="base" hangingPunct="1">
              <a:spcBef>
                <a:spcPct val="20000"/>
              </a:spcBef>
              <a:spcAft>
                <a:spcPct val="0"/>
              </a:spcAft>
              <a:buChar char="»"/>
              <a:defRPr>
                <a:solidFill>
                  <a:schemeClr val="tx1"/>
                </a:solidFill>
                <a:latin typeface="+mn-lt"/>
                <a:cs typeface="+mn-cs"/>
              </a:defRPr>
            </a:lvl6pPr>
            <a:lvl7pPr marL="2971800" indent="-228600" algn="l" rtl="0" eaLnBrk="1" fontAlgn="base" hangingPunct="1">
              <a:spcBef>
                <a:spcPct val="20000"/>
              </a:spcBef>
              <a:spcAft>
                <a:spcPct val="0"/>
              </a:spcAft>
              <a:buChar char="»"/>
              <a:defRPr>
                <a:solidFill>
                  <a:schemeClr val="tx1"/>
                </a:solidFill>
                <a:latin typeface="+mn-lt"/>
                <a:cs typeface="+mn-cs"/>
              </a:defRPr>
            </a:lvl7pPr>
            <a:lvl8pPr marL="3429000" indent="-228600" algn="l" rtl="0" eaLnBrk="1" fontAlgn="base" hangingPunct="1">
              <a:spcBef>
                <a:spcPct val="20000"/>
              </a:spcBef>
              <a:spcAft>
                <a:spcPct val="0"/>
              </a:spcAft>
              <a:buChar char="»"/>
              <a:defRPr>
                <a:solidFill>
                  <a:schemeClr val="tx1"/>
                </a:solidFill>
                <a:latin typeface="+mn-lt"/>
                <a:cs typeface="+mn-cs"/>
              </a:defRPr>
            </a:lvl8pPr>
            <a:lvl9pPr marL="3886200" indent="-228600" algn="l" rtl="0" eaLnBrk="1" fontAlgn="base" hangingPunct="1">
              <a:spcBef>
                <a:spcPct val="20000"/>
              </a:spcBef>
              <a:spcAft>
                <a:spcPct val="0"/>
              </a:spcAft>
              <a:buChar char="»"/>
              <a:defRPr>
                <a:solidFill>
                  <a:schemeClr val="tx1"/>
                </a:solidFill>
                <a:latin typeface="+mn-lt"/>
                <a:cs typeface="+mn-cs"/>
              </a:defRPr>
            </a:lvl9pPr>
          </a:lstStyle>
          <a:p>
            <a:pPr marL="0" indent="0" algn="ctr" defTabSz="914400">
              <a:spcBef>
                <a:spcPts val="0"/>
              </a:spcBef>
              <a:buNone/>
              <a:defRPr/>
            </a:pPr>
            <a:endParaRPr lang="en-US" sz="2400" kern="0" dirty="0">
              <a:solidFill>
                <a:srgbClr val="BBE0E3"/>
              </a:solidFill>
              <a:latin typeface="Narkisim" panose="020E0502050101010101" pitchFamily="34" charset="-79"/>
              <a:cs typeface="Narkisim" panose="020E0502050101010101" pitchFamily="34" charset="-79"/>
            </a:endParaRPr>
          </a:p>
          <a:p>
            <a:pPr marL="0" indent="0" algn="ctr" defTabSz="914400">
              <a:spcBef>
                <a:spcPts val="0"/>
              </a:spcBef>
              <a:buNone/>
              <a:defRPr/>
            </a:pPr>
            <a:endParaRPr lang="en-US" sz="2400" kern="0" dirty="0">
              <a:solidFill>
                <a:srgbClr val="BBE0E3"/>
              </a:solidFill>
              <a:latin typeface="Narkisim" panose="020E0502050101010101" pitchFamily="34" charset="-79"/>
              <a:cs typeface="Narkisim" panose="020E0502050101010101" pitchFamily="34" charset="-79"/>
            </a:endParaRPr>
          </a:p>
          <a:p>
            <a:pPr marL="0" indent="0" algn="ctr" defTabSz="914400">
              <a:spcBef>
                <a:spcPts val="0"/>
              </a:spcBef>
              <a:buNone/>
              <a:defRPr/>
            </a:pPr>
            <a:r>
              <a:rPr lang="en-US" sz="2400" kern="0" dirty="0">
                <a:solidFill>
                  <a:srgbClr val="BBE0E3"/>
                </a:solidFill>
                <a:latin typeface="Narkisim" panose="020E0502050101010101" pitchFamily="34" charset="-79"/>
                <a:cs typeface="Narkisim" panose="020E0502050101010101" pitchFamily="34" charset="-79"/>
              </a:rPr>
              <a:t>   </a:t>
            </a:r>
          </a:p>
          <a:p>
            <a:pPr marL="0" indent="0" algn="ctr" defTabSz="914400">
              <a:spcBef>
                <a:spcPts val="0"/>
              </a:spcBef>
              <a:buNone/>
              <a:defRPr/>
            </a:pPr>
            <a:r>
              <a:rPr lang="en-US" sz="2400" kern="0" dirty="0">
                <a:solidFill>
                  <a:srgbClr val="BBE0E3"/>
                </a:solidFill>
                <a:latin typeface="Narkisim" panose="020E0502050101010101" pitchFamily="34" charset="-79"/>
                <a:cs typeface="Narkisim" panose="020E0502050101010101" pitchFamily="34" charset="-79"/>
              </a:rPr>
              <a:t>Tuba City Regional Health Care Corporation</a:t>
            </a:r>
          </a:p>
          <a:p>
            <a:pPr marL="0" indent="0" algn="ctr" defTabSz="914400">
              <a:spcBef>
                <a:spcPts val="0"/>
              </a:spcBef>
              <a:buNone/>
              <a:defRPr/>
            </a:pPr>
            <a:r>
              <a:rPr lang="en-US" sz="2400" kern="0" dirty="0">
                <a:solidFill>
                  <a:srgbClr val="BBE0E3"/>
                </a:solidFill>
                <a:latin typeface="Narkisim" panose="020E0502050101010101" pitchFamily="34" charset="-79"/>
                <a:cs typeface="Narkisim" panose="020E0502050101010101" pitchFamily="34" charset="-79"/>
              </a:rPr>
              <a:t>Administration Office: (928) 283-2784 or (928) 283-2827</a:t>
            </a:r>
          </a:p>
        </p:txBody>
      </p:sp>
      <p:sp>
        <p:nvSpPr>
          <p:cNvPr id="7" name="Content Placeholder 2">
            <a:extLst>
              <a:ext uri="{FF2B5EF4-FFF2-40B4-BE49-F238E27FC236}">
                <a16:creationId xmlns:a16="http://schemas.microsoft.com/office/drawing/2014/main" id="{C6BF5CDD-0AFB-81B7-F75B-BB14238FFFF7}"/>
              </a:ext>
            </a:extLst>
          </p:cNvPr>
          <p:cNvSpPr txBox="1">
            <a:spLocks/>
          </p:cNvSpPr>
          <p:nvPr/>
        </p:nvSpPr>
        <p:spPr>
          <a:xfrm>
            <a:off x="2750601" y="5042792"/>
            <a:ext cx="6400800" cy="869760"/>
          </a:xfrm>
          <a:prstGeom prst="rect">
            <a:avLst/>
          </a:prstGeom>
        </p:spPr>
        <p:txBody>
          <a:bodyPr>
            <a:normAutofit/>
          </a:bodyPr>
          <a:lst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cs typeface="+mn-cs"/>
              </a:defRPr>
            </a:lvl2pPr>
            <a:lvl3pPr marL="1143000" indent="-228600" algn="l" rtl="0" eaLnBrk="1" fontAlgn="base" hangingPunct="1">
              <a:spcBef>
                <a:spcPct val="20000"/>
              </a:spcBef>
              <a:spcAft>
                <a:spcPct val="0"/>
              </a:spcAft>
              <a:buChar char="•"/>
              <a:defRPr sz="2000">
                <a:solidFill>
                  <a:schemeClr val="tx1"/>
                </a:solidFill>
                <a:latin typeface="+mn-lt"/>
                <a:cs typeface="+mn-cs"/>
              </a:defRPr>
            </a:lvl3pPr>
            <a:lvl4pPr marL="1600200" indent="-228600" algn="l" rtl="0" eaLnBrk="1" fontAlgn="base" hangingPunct="1">
              <a:spcBef>
                <a:spcPct val="20000"/>
              </a:spcBef>
              <a:spcAft>
                <a:spcPct val="0"/>
              </a:spcAft>
              <a:buChar char="–"/>
              <a:defRPr>
                <a:solidFill>
                  <a:schemeClr val="tx1"/>
                </a:solidFill>
                <a:latin typeface="+mn-lt"/>
                <a:cs typeface="+mn-cs"/>
              </a:defRPr>
            </a:lvl4pPr>
            <a:lvl5pPr marL="2057400" indent="-228600" algn="l" rtl="0" eaLnBrk="1" fontAlgn="base" hangingPunct="1">
              <a:spcBef>
                <a:spcPct val="20000"/>
              </a:spcBef>
              <a:spcAft>
                <a:spcPct val="0"/>
              </a:spcAft>
              <a:buChar char="»"/>
              <a:defRPr>
                <a:solidFill>
                  <a:schemeClr val="tx1"/>
                </a:solidFill>
                <a:latin typeface="+mn-lt"/>
                <a:cs typeface="+mn-cs"/>
              </a:defRPr>
            </a:lvl5pPr>
            <a:lvl6pPr marL="2514600" indent="-228600" algn="l" rtl="0" eaLnBrk="1" fontAlgn="base" hangingPunct="1">
              <a:spcBef>
                <a:spcPct val="20000"/>
              </a:spcBef>
              <a:spcAft>
                <a:spcPct val="0"/>
              </a:spcAft>
              <a:buChar char="»"/>
              <a:defRPr>
                <a:solidFill>
                  <a:schemeClr val="tx1"/>
                </a:solidFill>
                <a:latin typeface="+mn-lt"/>
                <a:cs typeface="+mn-cs"/>
              </a:defRPr>
            </a:lvl6pPr>
            <a:lvl7pPr marL="2971800" indent="-228600" algn="l" rtl="0" eaLnBrk="1" fontAlgn="base" hangingPunct="1">
              <a:spcBef>
                <a:spcPct val="20000"/>
              </a:spcBef>
              <a:spcAft>
                <a:spcPct val="0"/>
              </a:spcAft>
              <a:buChar char="»"/>
              <a:defRPr>
                <a:solidFill>
                  <a:schemeClr val="tx1"/>
                </a:solidFill>
                <a:latin typeface="+mn-lt"/>
                <a:cs typeface="+mn-cs"/>
              </a:defRPr>
            </a:lvl7pPr>
            <a:lvl8pPr marL="3429000" indent="-228600" algn="l" rtl="0" eaLnBrk="1" fontAlgn="base" hangingPunct="1">
              <a:spcBef>
                <a:spcPct val="20000"/>
              </a:spcBef>
              <a:spcAft>
                <a:spcPct val="0"/>
              </a:spcAft>
              <a:buChar char="»"/>
              <a:defRPr>
                <a:solidFill>
                  <a:schemeClr val="tx1"/>
                </a:solidFill>
                <a:latin typeface="+mn-lt"/>
                <a:cs typeface="+mn-cs"/>
              </a:defRPr>
            </a:lvl8pPr>
            <a:lvl9pPr marL="3886200" indent="-228600" algn="l" rtl="0" eaLnBrk="1" fontAlgn="base" hangingPunct="1">
              <a:spcBef>
                <a:spcPct val="20000"/>
              </a:spcBef>
              <a:spcAft>
                <a:spcPct val="0"/>
              </a:spcAft>
              <a:buChar char="»"/>
              <a:defRPr>
                <a:solidFill>
                  <a:schemeClr val="tx1"/>
                </a:solidFill>
                <a:latin typeface="+mn-lt"/>
                <a:cs typeface="+mn-cs"/>
              </a:defRPr>
            </a:lvl9pPr>
          </a:lstStyle>
          <a:p>
            <a:pPr marL="0" indent="0" algn="ctr" defTabSz="914400">
              <a:lnSpc>
                <a:spcPct val="120000"/>
              </a:lnSpc>
              <a:buNone/>
              <a:defRPr/>
            </a:pPr>
            <a:r>
              <a:rPr lang="en-US" b="1" kern="0" dirty="0">
                <a:solidFill>
                  <a:srgbClr val="FFCC00"/>
                </a:solidFill>
                <a:latin typeface="Narkisim" panose="020E0502050101010101" pitchFamily="34" charset="-79"/>
                <a:cs typeface="Narkisim" panose="020E0502050101010101" pitchFamily="34" charset="-79"/>
                <a:hlinkClick r:id="rId2">
                  <a:extLst>
                    <a:ext uri="{A12FA001-AC4F-418D-AE19-62706E023703}">
                      <ahyp:hlinkClr xmlns:ahyp="http://schemas.microsoft.com/office/drawing/2018/hyperlinkcolor" val="tx"/>
                    </a:ext>
                  </a:extLst>
                </a:hlinkClick>
              </a:rPr>
              <a:t>www.tchealth.org</a:t>
            </a:r>
            <a:endParaRPr lang="en-US" b="1" kern="0" dirty="0">
              <a:solidFill>
                <a:srgbClr val="FFCC00"/>
              </a:solidFill>
              <a:latin typeface="Narkisim" panose="020E0502050101010101" pitchFamily="34" charset="-79"/>
              <a:cs typeface="Narkisim" panose="020E0502050101010101" pitchFamily="34" charset="-79"/>
            </a:endParaRPr>
          </a:p>
        </p:txBody>
      </p:sp>
      <p:sp>
        <p:nvSpPr>
          <p:cNvPr id="2" name="Slide Number Placeholder 3">
            <a:extLst>
              <a:ext uri="{FF2B5EF4-FFF2-40B4-BE49-F238E27FC236}">
                <a16:creationId xmlns:a16="http://schemas.microsoft.com/office/drawing/2014/main" id="{78E120A0-3203-8219-4221-1914525B7741}"/>
              </a:ext>
            </a:extLst>
          </p:cNvPr>
          <p:cNvSpPr txBox="1">
            <a:spLocks/>
          </p:cNvSpPr>
          <p:nvPr/>
        </p:nvSpPr>
        <p:spPr>
          <a:xfrm>
            <a:off x="8356513" y="6349271"/>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26B7962D-0222-49A0-9798-C3CED15D6DA1}" type="slidenum">
              <a:rPr lang="en-US" sz="1200" b="1">
                <a:latin typeface="Narkisim" panose="020E0502050101010101" pitchFamily="34" charset="-79"/>
                <a:cs typeface="Narkisim" panose="020E0502050101010101" pitchFamily="34" charset="-79"/>
              </a:rPr>
              <a:pPr algn="r"/>
              <a:t>32</a:t>
            </a:fld>
            <a:endParaRPr lang="en-US" sz="1200" b="1"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2613754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in a circle&#10;&#10;AI-generated content may be incorrect.">
            <a:extLst>
              <a:ext uri="{FF2B5EF4-FFF2-40B4-BE49-F238E27FC236}">
                <a16:creationId xmlns:a16="http://schemas.microsoft.com/office/drawing/2014/main" id="{E3374AA8-EF30-C325-3C23-4E0800F8B6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095" y="438921"/>
            <a:ext cx="9657505" cy="5910350"/>
          </a:xfrm>
          <a:prstGeom prst="rect">
            <a:avLst/>
          </a:prstGeom>
        </p:spPr>
      </p:pic>
      <p:sp>
        <p:nvSpPr>
          <p:cNvPr id="4" name="Title 3">
            <a:extLst>
              <a:ext uri="{FF2B5EF4-FFF2-40B4-BE49-F238E27FC236}">
                <a16:creationId xmlns:a16="http://schemas.microsoft.com/office/drawing/2014/main" id="{498A6FE6-38C0-A327-FD51-3A8E5A840E36}"/>
              </a:ext>
            </a:extLst>
          </p:cNvPr>
          <p:cNvSpPr txBox="1">
            <a:spLocks/>
          </p:cNvSpPr>
          <p:nvPr/>
        </p:nvSpPr>
        <p:spPr>
          <a:xfrm>
            <a:off x="918147" y="5281085"/>
            <a:ext cx="8077200" cy="1068186"/>
          </a:xfrm>
          <a:prstGeom prst="rect">
            <a:avLst/>
          </a:prstGeom>
        </p:spPr>
        <p:txBody>
          <a:bodyPr vert="horz" lIns="36097" tIns="18049" rIns="36097" bIns="18049" rtlCol="0" anchor="ctr">
            <a:normAutofit fontScale="92500" lnSpcReduction="10000"/>
          </a:bodyPr>
          <a:lstStyle>
            <a:lvl1pPr algn="ctr" defTabSz="914400" rtl="0" eaLnBrk="1" fontAlgn="base" latinLnBrk="0" hangingPunct="1">
              <a:spcBef>
                <a:spcPct val="0"/>
              </a:spcBef>
              <a:spcAft>
                <a:spcPct val="0"/>
              </a:spcAft>
              <a:buNone/>
              <a:defRPr sz="3200" kern="1200">
                <a:solidFill>
                  <a:schemeClr val="tx1"/>
                </a:solidFill>
                <a:latin typeface="Narkisim" panose="020E0502050101010101" pitchFamily="34" charset="-79"/>
                <a:ea typeface="+mj-ea"/>
                <a:cs typeface="Narkisim" panose="020E0502050101010101" pitchFamily="34" charset="-79"/>
              </a:defRPr>
            </a:lvl1pPr>
            <a:lvl2pPr algn="l" rtl="0" eaLnBrk="1" fontAlgn="base" hangingPunct="1">
              <a:spcBef>
                <a:spcPct val="0"/>
              </a:spcBef>
              <a:spcAft>
                <a:spcPct val="0"/>
              </a:spcAft>
              <a:defRPr sz="3200">
                <a:solidFill>
                  <a:schemeClr val="tx2"/>
                </a:solidFill>
                <a:latin typeface="Arial" charset="0"/>
                <a:cs typeface="Arial" charset="0"/>
              </a:defRPr>
            </a:lvl2pPr>
            <a:lvl3pPr algn="l" rtl="0" eaLnBrk="1" fontAlgn="base" hangingPunct="1">
              <a:spcBef>
                <a:spcPct val="0"/>
              </a:spcBef>
              <a:spcAft>
                <a:spcPct val="0"/>
              </a:spcAft>
              <a:defRPr sz="3200">
                <a:solidFill>
                  <a:schemeClr val="tx2"/>
                </a:solidFill>
                <a:latin typeface="Arial" charset="0"/>
                <a:cs typeface="Arial" charset="0"/>
              </a:defRPr>
            </a:lvl3pPr>
            <a:lvl4pPr algn="l" rtl="0" eaLnBrk="1" fontAlgn="base" hangingPunct="1">
              <a:spcBef>
                <a:spcPct val="0"/>
              </a:spcBef>
              <a:spcAft>
                <a:spcPct val="0"/>
              </a:spcAft>
              <a:defRPr sz="3200">
                <a:solidFill>
                  <a:schemeClr val="tx2"/>
                </a:solidFill>
                <a:latin typeface="Arial" charset="0"/>
                <a:cs typeface="Arial" charset="0"/>
              </a:defRPr>
            </a:lvl4pPr>
            <a:lvl5pPr algn="l" rtl="0" eaLnBrk="1" fontAlgn="base" hangingPunct="1">
              <a:spcBef>
                <a:spcPct val="0"/>
              </a:spcBef>
              <a:spcAft>
                <a:spcPct val="0"/>
              </a:spcAft>
              <a:defRPr sz="3200">
                <a:solidFill>
                  <a:schemeClr val="tx2"/>
                </a:solidFill>
                <a:latin typeface="Arial" charset="0"/>
                <a:cs typeface="Arial" charset="0"/>
              </a:defRPr>
            </a:lvl5pPr>
            <a:lvl6pPr marL="457200" algn="l" rtl="0" eaLnBrk="1" fontAlgn="base" hangingPunct="1">
              <a:spcBef>
                <a:spcPct val="0"/>
              </a:spcBef>
              <a:spcAft>
                <a:spcPct val="0"/>
              </a:spcAft>
              <a:defRPr sz="3200">
                <a:solidFill>
                  <a:schemeClr val="tx2"/>
                </a:solidFill>
                <a:latin typeface="Arial" charset="0"/>
                <a:cs typeface="Arial" charset="0"/>
              </a:defRPr>
            </a:lvl6pPr>
            <a:lvl7pPr marL="914400" algn="l" rtl="0" eaLnBrk="1" fontAlgn="base" hangingPunct="1">
              <a:spcBef>
                <a:spcPct val="0"/>
              </a:spcBef>
              <a:spcAft>
                <a:spcPct val="0"/>
              </a:spcAft>
              <a:defRPr sz="3200">
                <a:solidFill>
                  <a:schemeClr val="tx2"/>
                </a:solidFill>
                <a:latin typeface="Arial" charset="0"/>
                <a:cs typeface="Arial" charset="0"/>
              </a:defRPr>
            </a:lvl7pPr>
            <a:lvl8pPr marL="1371600" algn="l" rtl="0" eaLnBrk="1" fontAlgn="base" hangingPunct="1">
              <a:spcBef>
                <a:spcPct val="0"/>
              </a:spcBef>
              <a:spcAft>
                <a:spcPct val="0"/>
              </a:spcAft>
              <a:defRPr sz="3200">
                <a:solidFill>
                  <a:schemeClr val="tx2"/>
                </a:solidFill>
                <a:latin typeface="Arial" charset="0"/>
                <a:cs typeface="Arial" charset="0"/>
              </a:defRPr>
            </a:lvl8pPr>
            <a:lvl9pPr marL="1828800" algn="l" rtl="0" eaLnBrk="1" fontAlgn="base" hangingPunct="1">
              <a:spcBef>
                <a:spcPct val="0"/>
              </a:spcBef>
              <a:spcAft>
                <a:spcPct val="0"/>
              </a:spcAft>
              <a:defRPr sz="3200">
                <a:solidFill>
                  <a:schemeClr val="tx2"/>
                </a:solidFill>
                <a:latin typeface="Arial" charset="0"/>
                <a:cs typeface="Arial" charset="0"/>
              </a:defRPr>
            </a:lvl9pPr>
          </a:lstStyle>
          <a:p>
            <a:pPr defTabSz="360932">
              <a:defRPr/>
            </a:pPr>
            <a:br>
              <a:rPr lang="en-US" sz="3600" b="1" dirty="0">
                <a:solidFill>
                  <a:schemeClr val="tx2"/>
                </a:solidFill>
                <a:latin typeface="Pristina" panose="03060402040406080204" pitchFamily="66" charset="0"/>
              </a:rPr>
            </a:br>
            <a:r>
              <a:rPr lang="en-US" sz="4300" b="1" dirty="0">
                <a:solidFill>
                  <a:srgbClr val="0000FF"/>
                </a:solidFill>
                <a:latin typeface="Pristina" panose="03060402040406080204" pitchFamily="66" charset="0"/>
              </a:rPr>
              <a:t>Senior Leadership Council</a:t>
            </a:r>
            <a:endParaRPr lang="en-US" sz="4300" dirty="0">
              <a:solidFill>
                <a:srgbClr val="0000FF"/>
              </a:solidFill>
              <a:latin typeface="Pristina" panose="03060402040406080204" pitchFamily="66" charset="0"/>
            </a:endParaRPr>
          </a:p>
        </p:txBody>
      </p:sp>
      <p:pic>
        <p:nvPicPr>
          <p:cNvPr id="6" name="Picture 5">
            <a:extLst>
              <a:ext uri="{FF2B5EF4-FFF2-40B4-BE49-F238E27FC236}">
                <a16:creationId xmlns:a16="http://schemas.microsoft.com/office/drawing/2014/main" id="{73D0BBE4-F011-E53B-7EC1-0FF82A5F42D7}"/>
              </a:ext>
            </a:extLst>
          </p:cNvPr>
          <p:cNvPicPr>
            <a:picLocks noChangeAspect="1"/>
          </p:cNvPicPr>
          <p:nvPr/>
        </p:nvPicPr>
        <p:blipFill>
          <a:blip r:embed="rId3"/>
          <a:stretch>
            <a:fillRect/>
          </a:stretch>
        </p:blipFill>
        <p:spPr>
          <a:xfrm>
            <a:off x="1828800" y="152401"/>
            <a:ext cx="1981200" cy="1711037"/>
          </a:xfrm>
          <a:prstGeom prst="rect">
            <a:avLst/>
          </a:prstGeom>
        </p:spPr>
      </p:pic>
      <p:sp>
        <p:nvSpPr>
          <p:cNvPr id="13" name="Slide Number Placeholder 3">
            <a:extLst>
              <a:ext uri="{FF2B5EF4-FFF2-40B4-BE49-F238E27FC236}">
                <a16:creationId xmlns:a16="http://schemas.microsoft.com/office/drawing/2014/main" id="{BC686D66-1F3C-AA3E-0429-5263E72E6124}"/>
              </a:ext>
            </a:extLst>
          </p:cNvPr>
          <p:cNvSpPr txBox="1">
            <a:spLocks/>
          </p:cNvSpPr>
          <p:nvPr/>
        </p:nvSpPr>
        <p:spPr>
          <a:xfrm>
            <a:off x="8356513" y="6349271"/>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26B7962D-0222-49A0-9798-C3CED15D6DA1}" type="slidenum">
              <a:rPr lang="en-US" sz="1200" b="1">
                <a:latin typeface="Narkisim" panose="020E0502050101010101" pitchFamily="34" charset="-79"/>
                <a:cs typeface="Narkisim" panose="020E0502050101010101" pitchFamily="34" charset="-79"/>
              </a:rPr>
              <a:pPr algn="r"/>
              <a:t>4</a:t>
            </a:fld>
            <a:endParaRPr lang="en-US" sz="1200" b="1"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3887713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AA1DA-373F-36EA-844E-3E370BC9C620}"/>
            </a:ext>
          </a:extLst>
        </p:cNvPr>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7C0E2337-DB92-677C-C252-9E362784EE31}"/>
              </a:ext>
            </a:extLst>
          </p:cNvPr>
          <p:cNvSpPr txBox="1">
            <a:spLocks/>
          </p:cNvSpPr>
          <p:nvPr/>
        </p:nvSpPr>
        <p:spPr>
          <a:xfrm>
            <a:off x="8356513" y="6349271"/>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defTabSz="914400">
              <a:defRPr/>
            </a:pPr>
            <a:fld id="{26B7962D-0222-49A0-9798-C3CED15D6DA1}" type="slidenum">
              <a:rPr lang="en-US" sz="1200" b="1">
                <a:solidFill>
                  <a:prstClr val="white">
                    <a:lumMod val="50000"/>
                  </a:prstClr>
                </a:solidFill>
                <a:latin typeface="Narkisim" panose="020E0502050101010101" pitchFamily="34" charset="-79"/>
                <a:cs typeface="Narkisim" panose="020E0502050101010101" pitchFamily="34" charset="-79"/>
              </a:rPr>
              <a:pPr algn="r" defTabSz="914400">
                <a:defRPr/>
              </a:pPr>
              <a:t>5</a:t>
            </a:fld>
            <a:endParaRPr lang="en-US" sz="1200" b="1" dirty="0">
              <a:solidFill>
                <a:prstClr val="white">
                  <a:lumMod val="50000"/>
                </a:prstClr>
              </a:solidFill>
              <a:latin typeface="Narkisim" panose="020E0502050101010101" pitchFamily="34" charset="-79"/>
              <a:cs typeface="Narkisim" panose="020E0502050101010101" pitchFamily="34" charset="-79"/>
            </a:endParaRPr>
          </a:p>
        </p:txBody>
      </p:sp>
      <p:pic>
        <p:nvPicPr>
          <p:cNvPr id="7" name="Picture 6">
            <a:extLst>
              <a:ext uri="{FF2B5EF4-FFF2-40B4-BE49-F238E27FC236}">
                <a16:creationId xmlns:a16="http://schemas.microsoft.com/office/drawing/2014/main" id="{DED7F5CE-9EA4-9807-BFB7-63DE6DD0E898}"/>
              </a:ext>
            </a:extLst>
          </p:cNvPr>
          <p:cNvPicPr>
            <a:picLocks noChangeAspect="1"/>
          </p:cNvPicPr>
          <p:nvPr/>
        </p:nvPicPr>
        <p:blipFill>
          <a:blip r:embed="rId3"/>
          <a:stretch>
            <a:fillRect/>
          </a:stretch>
        </p:blipFill>
        <p:spPr>
          <a:xfrm>
            <a:off x="1542824" y="408236"/>
            <a:ext cx="4029521" cy="6041529"/>
          </a:xfrm>
          <a:prstGeom prst="rect">
            <a:avLst/>
          </a:prstGeom>
        </p:spPr>
      </p:pic>
      <p:sp>
        <p:nvSpPr>
          <p:cNvPr id="8" name="Rectangle: Rounded Corners 7">
            <a:extLst>
              <a:ext uri="{FF2B5EF4-FFF2-40B4-BE49-F238E27FC236}">
                <a16:creationId xmlns:a16="http://schemas.microsoft.com/office/drawing/2014/main" id="{11CB50DF-63AB-2850-652F-DE50D514B19C}"/>
              </a:ext>
            </a:extLst>
          </p:cNvPr>
          <p:cNvSpPr/>
          <p:nvPr/>
        </p:nvSpPr>
        <p:spPr>
          <a:xfrm>
            <a:off x="3053255" y="5486400"/>
            <a:ext cx="304800" cy="30480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F7B3EB3F-776F-C247-389D-329240066088}"/>
              </a:ext>
            </a:extLst>
          </p:cNvPr>
          <p:cNvSpPr/>
          <p:nvPr/>
        </p:nvSpPr>
        <p:spPr>
          <a:xfrm>
            <a:off x="3053255" y="5873969"/>
            <a:ext cx="304800" cy="304800"/>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47F13DD4-9731-77AA-A275-429CA4DEEF2D}"/>
              </a:ext>
            </a:extLst>
          </p:cNvPr>
          <p:cNvSpPr/>
          <p:nvPr/>
        </p:nvSpPr>
        <p:spPr>
          <a:xfrm>
            <a:off x="3053255" y="6305894"/>
            <a:ext cx="304800" cy="304800"/>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E53ABD7-CC50-54A7-3ED2-9D2D65260A13}"/>
              </a:ext>
            </a:extLst>
          </p:cNvPr>
          <p:cNvSpPr txBox="1"/>
          <p:nvPr/>
        </p:nvSpPr>
        <p:spPr>
          <a:xfrm>
            <a:off x="3357968" y="5502630"/>
            <a:ext cx="2745283" cy="307777"/>
          </a:xfrm>
          <a:prstGeom prst="rect">
            <a:avLst/>
          </a:prstGeom>
          <a:noFill/>
        </p:spPr>
        <p:txBody>
          <a:bodyPr wrap="square" rtlCol="0">
            <a:spAutoFit/>
          </a:bodyPr>
          <a:lstStyle/>
          <a:p>
            <a:r>
              <a:rPr lang="en-US" sz="1400" dirty="0">
                <a:latin typeface="Narkisim" panose="020E0502050101010101" pitchFamily="34" charset="-79"/>
                <a:cs typeface="Narkisim" panose="020E0502050101010101" pitchFamily="34" charset="-79"/>
              </a:rPr>
              <a:t>TCRHCC Service Unit Area</a:t>
            </a:r>
          </a:p>
        </p:txBody>
      </p:sp>
      <p:sp>
        <p:nvSpPr>
          <p:cNvPr id="12" name="TextBox 11">
            <a:extLst>
              <a:ext uri="{FF2B5EF4-FFF2-40B4-BE49-F238E27FC236}">
                <a16:creationId xmlns:a16="http://schemas.microsoft.com/office/drawing/2014/main" id="{DCF4B7E6-9090-B26D-055B-8F0E3693119E}"/>
              </a:ext>
            </a:extLst>
          </p:cNvPr>
          <p:cNvSpPr txBox="1"/>
          <p:nvPr/>
        </p:nvSpPr>
        <p:spPr>
          <a:xfrm>
            <a:off x="3374901" y="5873970"/>
            <a:ext cx="2745283" cy="307777"/>
          </a:xfrm>
          <a:prstGeom prst="rect">
            <a:avLst/>
          </a:prstGeom>
          <a:noFill/>
        </p:spPr>
        <p:txBody>
          <a:bodyPr wrap="square" rtlCol="0">
            <a:spAutoFit/>
          </a:bodyPr>
          <a:lstStyle/>
          <a:p>
            <a:r>
              <a:rPr lang="en-US" sz="1400" dirty="0">
                <a:latin typeface="Narkisim" panose="020E0502050101010101" pitchFamily="34" charset="-79"/>
                <a:cs typeface="Narkisim" panose="020E0502050101010101" pitchFamily="34" charset="-79"/>
              </a:rPr>
              <a:t>Hopi Reservation</a:t>
            </a:r>
          </a:p>
        </p:txBody>
      </p:sp>
      <p:sp>
        <p:nvSpPr>
          <p:cNvPr id="13" name="TextBox 12">
            <a:extLst>
              <a:ext uri="{FF2B5EF4-FFF2-40B4-BE49-F238E27FC236}">
                <a16:creationId xmlns:a16="http://schemas.microsoft.com/office/drawing/2014/main" id="{39191640-6353-5F16-9E7F-6FB3E20867C7}"/>
              </a:ext>
            </a:extLst>
          </p:cNvPr>
          <p:cNvSpPr txBox="1"/>
          <p:nvPr/>
        </p:nvSpPr>
        <p:spPr>
          <a:xfrm>
            <a:off x="3374901" y="6330316"/>
            <a:ext cx="2745283" cy="307777"/>
          </a:xfrm>
          <a:prstGeom prst="rect">
            <a:avLst/>
          </a:prstGeom>
          <a:noFill/>
        </p:spPr>
        <p:txBody>
          <a:bodyPr wrap="square" rtlCol="0">
            <a:spAutoFit/>
          </a:bodyPr>
          <a:lstStyle/>
          <a:p>
            <a:r>
              <a:rPr lang="en-US" sz="1400" dirty="0">
                <a:latin typeface="Narkisim" panose="020E0502050101010101" pitchFamily="34" charset="-79"/>
                <a:cs typeface="Narkisim" panose="020E0502050101010101" pitchFamily="34" charset="-79"/>
              </a:rPr>
              <a:t>TCRHCC Campus Locations</a:t>
            </a:r>
          </a:p>
        </p:txBody>
      </p:sp>
      <p:sp>
        <p:nvSpPr>
          <p:cNvPr id="16" name="TextBox 15">
            <a:extLst>
              <a:ext uri="{FF2B5EF4-FFF2-40B4-BE49-F238E27FC236}">
                <a16:creationId xmlns:a16="http://schemas.microsoft.com/office/drawing/2014/main" id="{CE184D41-1F23-E065-E527-F342C8ECC3B3}"/>
              </a:ext>
            </a:extLst>
          </p:cNvPr>
          <p:cNvSpPr txBox="1"/>
          <p:nvPr/>
        </p:nvSpPr>
        <p:spPr>
          <a:xfrm>
            <a:off x="5793915" y="1047595"/>
            <a:ext cx="4015497" cy="5601533"/>
          </a:xfrm>
          <a:prstGeom prst="rect">
            <a:avLst/>
          </a:prstGeom>
          <a:noFill/>
        </p:spPr>
        <p:txBody>
          <a:bodyPr wrap="square">
            <a:spAutoFit/>
          </a:bodyPr>
          <a:lstStyle/>
          <a:p>
            <a:r>
              <a:rPr lang="en-US" sz="1400" b="1" dirty="0">
                <a:solidFill>
                  <a:srgbClr val="000000"/>
                </a:solidFill>
                <a:latin typeface="Century Gothic" panose="020B0502020202020204" pitchFamily="34" charset="0"/>
              </a:rPr>
              <a:t>Tuba City Regional Health Care Corporation </a:t>
            </a:r>
            <a:endParaRPr lang="en-US" sz="1400" dirty="0">
              <a:solidFill>
                <a:srgbClr val="000000"/>
              </a:solidFill>
              <a:latin typeface="Century Gothic" panose="020B0502020202020204" pitchFamily="34" charset="0"/>
            </a:endParaRPr>
          </a:p>
          <a:p>
            <a:r>
              <a:rPr lang="en-US" sz="1200" dirty="0">
                <a:solidFill>
                  <a:srgbClr val="000000"/>
                </a:solidFill>
                <a:latin typeface="Source Sans Variable"/>
              </a:rPr>
              <a:t>167 N Main Street </a:t>
            </a:r>
          </a:p>
          <a:p>
            <a:r>
              <a:rPr lang="en-US" sz="1200" dirty="0">
                <a:solidFill>
                  <a:srgbClr val="000000"/>
                </a:solidFill>
                <a:latin typeface="Source Sans Variable"/>
              </a:rPr>
              <a:t>P.O. Box 600 </a:t>
            </a:r>
          </a:p>
          <a:p>
            <a:r>
              <a:rPr lang="en-US" sz="1200" dirty="0">
                <a:solidFill>
                  <a:srgbClr val="000000"/>
                </a:solidFill>
                <a:latin typeface="Source Sans Variable"/>
              </a:rPr>
              <a:t>Tuba City, AZ 86045 </a:t>
            </a:r>
          </a:p>
          <a:p>
            <a:r>
              <a:rPr lang="en-US" sz="1200" dirty="0">
                <a:solidFill>
                  <a:srgbClr val="000000"/>
                </a:solidFill>
                <a:latin typeface="Source Sans Variable"/>
              </a:rPr>
              <a:t>Call Center: 1-866-976-5941</a:t>
            </a:r>
          </a:p>
          <a:p>
            <a:r>
              <a:rPr lang="en-US" sz="1200" dirty="0">
                <a:solidFill>
                  <a:srgbClr val="000000"/>
                </a:solidFill>
                <a:latin typeface="Source Sans Variable"/>
              </a:rPr>
              <a:t> </a:t>
            </a:r>
          </a:p>
          <a:p>
            <a:r>
              <a:rPr lang="en-US" sz="1400" b="1" dirty="0">
                <a:solidFill>
                  <a:srgbClr val="000000"/>
                </a:solidFill>
                <a:latin typeface="Century Gothic" panose="020B0502020202020204" pitchFamily="34" charset="0"/>
              </a:rPr>
              <a:t>Sacred Peaks Health Center </a:t>
            </a:r>
            <a:endParaRPr lang="en-US" sz="1400" dirty="0">
              <a:solidFill>
                <a:srgbClr val="000000"/>
              </a:solidFill>
              <a:latin typeface="Century Gothic" panose="020B0502020202020204" pitchFamily="34" charset="0"/>
            </a:endParaRPr>
          </a:p>
          <a:p>
            <a:r>
              <a:rPr lang="en-US" sz="1200" dirty="0">
                <a:solidFill>
                  <a:srgbClr val="000000"/>
                </a:solidFill>
                <a:latin typeface="Source Sans Variable"/>
              </a:rPr>
              <a:t>6300 N Highway 89 </a:t>
            </a:r>
          </a:p>
          <a:p>
            <a:r>
              <a:rPr lang="en-US" sz="1200" dirty="0">
                <a:solidFill>
                  <a:srgbClr val="000000"/>
                </a:solidFill>
                <a:latin typeface="Source Sans Variable"/>
              </a:rPr>
              <a:t>Flagstaff, AZ 86004 </a:t>
            </a:r>
          </a:p>
          <a:p>
            <a:r>
              <a:rPr lang="en-US" sz="1200" dirty="0">
                <a:solidFill>
                  <a:srgbClr val="000000"/>
                </a:solidFill>
                <a:latin typeface="Source Sans Variable"/>
              </a:rPr>
              <a:t>Phone: 928-863-7333 </a:t>
            </a:r>
          </a:p>
          <a:p>
            <a:r>
              <a:rPr lang="en-US" sz="1200" dirty="0">
                <a:solidFill>
                  <a:srgbClr val="000000"/>
                </a:solidFill>
                <a:latin typeface="Source Sans Variable"/>
              </a:rPr>
              <a:t>Call Center: 1-866-976-5941 </a:t>
            </a:r>
          </a:p>
          <a:p>
            <a:endParaRPr lang="en-US" sz="1200" dirty="0">
              <a:solidFill>
                <a:srgbClr val="000000"/>
              </a:solidFill>
              <a:latin typeface="Source Sans Variable"/>
            </a:endParaRPr>
          </a:p>
          <a:p>
            <a:r>
              <a:rPr lang="en-US" sz="1400" b="1" dirty="0" err="1">
                <a:solidFill>
                  <a:srgbClr val="000000"/>
                </a:solidFill>
                <a:latin typeface="Century Gothic" panose="020B0502020202020204" pitchFamily="34" charset="0"/>
              </a:rPr>
              <a:t>LeChee</a:t>
            </a:r>
            <a:r>
              <a:rPr lang="en-US" sz="1400" b="1" dirty="0">
                <a:solidFill>
                  <a:srgbClr val="000000"/>
                </a:solidFill>
                <a:latin typeface="Century Gothic" panose="020B0502020202020204" pitchFamily="34" charset="0"/>
              </a:rPr>
              <a:t> Health Center </a:t>
            </a:r>
            <a:endParaRPr lang="en-US" sz="1400" dirty="0">
              <a:solidFill>
                <a:srgbClr val="000000"/>
              </a:solidFill>
              <a:latin typeface="Century Gothic" panose="020B0502020202020204" pitchFamily="34" charset="0"/>
            </a:endParaRPr>
          </a:p>
          <a:p>
            <a:r>
              <a:rPr lang="en-US" sz="1200" dirty="0">
                <a:solidFill>
                  <a:srgbClr val="000000"/>
                </a:solidFill>
                <a:latin typeface="Source Sans Variable"/>
              </a:rPr>
              <a:t>3 Miles South Coppermine Road </a:t>
            </a:r>
          </a:p>
          <a:p>
            <a:r>
              <a:rPr lang="en-US" sz="1200" dirty="0">
                <a:solidFill>
                  <a:srgbClr val="000000"/>
                </a:solidFill>
                <a:latin typeface="Source Sans Variable"/>
              </a:rPr>
              <a:t>(</a:t>
            </a:r>
            <a:r>
              <a:rPr lang="en-US" sz="1200" i="1" dirty="0">
                <a:solidFill>
                  <a:srgbClr val="000000"/>
                </a:solidFill>
                <a:latin typeface="Source Sans Variable"/>
              </a:rPr>
              <a:t>Located North of the </a:t>
            </a:r>
            <a:r>
              <a:rPr lang="en-US" sz="1200" i="1" dirty="0" err="1">
                <a:solidFill>
                  <a:srgbClr val="000000"/>
                </a:solidFill>
                <a:latin typeface="Source Sans Variable"/>
              </a:rPr>
              <a:t>LeChee</a:t>
            </a:r>
            <a:r>
              <a:rPr lang="en-US" sz="1200" i="1" dirty="0">
                <a:solidFill>
                  <a:srgbClr val="000000"/>
                </a:solidFill>
                <a:latin typeface="Source Sans Variable"/>
              </a:rPr>
              <a:t> Chapter House</a:t>
            </a:r>
            <a:r>
              <a:rPr lang="en-US" sz="1200" dirty="0">
                <a:solidFill>
                  <a:srgbClr val="000000"/>
                </a:solidFill>
                <a:latin typeface="Source Sans Variable"/>
              </a:rPr>
              <a:t>) </a:t>
            </a:r>
          </a:p>
          <a:p>
            <a:r>
              <a:rPr lang="en-US" sz="1200" dirty="0" err="1">
                <a:solidFill>
                  <a:srgbClr val="000000"/>
                </a:solidFill>
                <a:latin typeface="Source Sans Variable"/>
              </a:rPr>
              <a:t>LeChee</a:t>
            </a:r>
            <a:r>
              <a:rPr lang="en-US" sz="1200" dirty="0">
                <a:solidFill>
                  <a:srgbClr val="000000"/>
                </a:solidFill>
                <a:latin typeface="Source Sans Variable"/>
              </a:rPr>
              <a:t>, Arizona </a:t>
            </a:r>
          </a:p>
          <a:p>
            <a:r>
              <a:rPr lang="en-US" sz="1200" dirty="0">
                <a:solidFill>
                  <a:srgbClr val="000000"/>
                </a:solidFill>
                <a:latin typeface="Source Sans Variable"/>
              </a:rPr>
              <a:t>Phone: (928) 698-4900 </a:t>
            </a:r>
          </a:p>
          <a:p>
            <a:r>
              <a:rPr lang="en-US" sz="1200" dirty="0">
                <a:solidFill>
                  <a:srgbClr val="000000"/>
                </a:solidFill>
                <a:latin typeface="Source Sans Variable"/>
              </a:rPr>
              <a:t>Call Center: 1-866-976-5941 </a:t>
            </a:r>
          </a:p>
          <a:p>
            <a:endParaRPr lang="en-US" sz="1200" dirty="0">
              <a:solidFill>
                <a:srgbClr val="000000"/>
              </a:solidFill>
              <a:latin typeface="Source Sans Variable"/>
            </a:endParaRPr>
          </a:p>
          <a:p>
            <a:r>
              <a:rPr lang="en-US" sz="1400" b="1" dirty="0">
                <a:solidFill>
                  <a:srgbClr val="000000"/>
                </a:solidFill>
                <a:latin typeface="Century Gothic" panose="020B0502020202020204" pitchFamily="34" charset="0"/>
              </a:rPr>
              <a:t>Kaibeto Creek Independent Living Center </a:t>
            </a:r>
            <a:endParaRPr lang="en-US" sz="1400" dirty="0">
              <a:solidFill>
                <a:srgbClr val="000000"/>
              </a:solidFill>
              <a:latin typeface="Century Gothic" panose="020B0502020202020204" pitchFamily="34" charset="0"/>
            </a:endParaRPr>
          </a:p>
          <a:p>
            <a:r>
              <a:rPr lang="en-US" sz="1200" dirty="0">
                <a:solidFill>
                  <a:srgbClr val="000000"/>
                </a:solidFill>
                <a:latin typeface="Source Sans Variable"/>
              </a:rPr>
              <a:t>Kaibeto, AZ 86053 </a:t>
            </a:r>
          </a:p>
          <a:p>
            <a:r>
              <a:rPr lang="en-US" sz="1200" dirty="0">
                <a:solidFill>
                  <a:srgbClr val="000000"/>
                </a:solidFill>
                <a:latin typeface="Source Sans Variable"/>
              </a:rPr>
              <a:t>Contact: TCRHCC Housing Manager </a:t>
            </a:r>
          </a:p>
          <a:p>
            <a:r>
              <a:rPr lang="en-US" sz="1200" dirty="0">
                <a:solidFill>
                  <a:srgbClr val="000000"/>
                </a:solidFill>
                <a:latin typeface="Source Sans Variable"/>
              </a:rPr>
              <a:t>Call Center: 1-866-976-5941 </a:t>
            </a:r>
          </a:p>
          <a:p>
            <a:endParaRPr lang="en-US" sz="1200" dirty="0">
              <a:solidFill>
                <a:srgbClr val="000000"/>
              </a:solidFill>
              <a:latin typeface="Source Sans Variable"/>
            </a:endParaRPr>
          </a:p>
          <a:p>
            <a:r>
              <a:rPr lang="en-US" sz="1400" b="1" dirty="0">
                <a:solidFill>
                  <a:srgbClr val="000000"/>
                </a:solidFill>
                <a:latin typeface="Century Gothic" panose="020B0502020202020204" pitchFamily="34" charset="0"/>
              </a:rPr>
              <a:t>Cameron Clinic </a:t>
            </a:r>
            <a:endParaRPr lang="en-US" sz="1400" dirty="0">
              <a:solidFill>
                <a:srgbClr val="000000"/>
              </a:solidFill>
              <a:latin typeface="Century Gothic" panose="020B0502020202020204" pitchFamily="34" charset="0"/>
            </a:endParaRPr>
          </a:p>
          <a:p>
            <a:r>
              <a:rPr lang="en-US" sz="1200" dirty="0">
                <a:solidFill>
                  <a:srgbClr val="000000"/>
                </a:solidFill>
                <a:latin typeface="Source Sans Variable"/>
              </a:rPr>
              <a:t>Cameron Health Care &amp; Dental </a:t>
            </a:r>
          </a:p>
          <a:p>
            <a:r>
              <a:rPr lang="en-US" sz="1200" dirty="0">
                <a:solidFill>
                  <a:srgbClr val="000000"/>
                </a:solidFill>
                <a:latin typeface="Source Sans Variable"/>
              </a:rPr>
              <a:t>Highway 89 North, Mile Post 466 US </a:t>
            </a:r>
          </a:p>
          <a:p>
            <a:r>
              <a:rPr lang="en-US" sz="1200" dirty="0">
                <a:solidFill>
                  <a:srgbClr val="000000"/>
                </a:solidFill>
                <a:latin typeface="Source Sans Variable"/>
              </a:rPr>
              <a:t>Cameron, AZ 86020 </a:t>
            </a:r>
          </a:p>
          <a:p>
            <a:r>
              <a:rPr lang="en-US" sz="1200" dirty="0">
                <a:solidFill>
                  <a:srgbClr val="000000"/>
                </a:solidFill>
                <a:latin typeface="Source Sans Variable"/>
              </a:rPr>
              <a:t>Call Center: 1-866-976-5941</a:t>
            </a:r>
            <a:endParaRPr lang="en-US" sz="1200" dirty="0"/>
          </a:p>
        </p:txBody>
      </p:sp>
      <p:pic>
        <p:nvPicPr>
          <p:cNvPr id="17" name="Picture 16">
            <a:extLst>
              <a:ext uri="{FF2B5EF4-FFF2-40B4-BE49-F238E27FC236}">
                <a16:creationId xmlns:a16="http://schemas.microsoft.com/office/drawing/2014/main" id="{45569B56-8F65-087E-EF44-C11DECD1C2A3}"/>
              </a:ext>
            </a:extLst>
          </p:cNvPr>
          <p:cNvPicPr>
            <a:picLocks noChangeAspect="1"/>
          </p:cNvPicPr>
          <p:nvPr/>
        </p:nvPicPr>
        <p:blipFill>
          <a:blip r:embed="rId4"/>
          <a:stretch>
            <a:fillRect/>
          </a:stretch>
        </p:blipFill>
        <p:spPr>
          <a:xfrm>
            <a:off x="8432713" y="1524001"/>
            <a:ext cx="1981200" cy="1711037"/>
          </a:xfrm>
          <a:prstGeom prst="rect">
            <a:avLst/>
          </a:prstGeom>
        </p:spPr>
      </p:pic>
      <p:sp>
        <p:nvSpPr>
          <p:cNvPr id="18" name="TextBox 17">
            <a:extLst>
              <a:ext uri="{FF2B5EF4-FFF2-40B4-BE49-F238E27FC236}">
                <a16:creationId xmlns:a16="http://schemas.microsoft.com/office/drawing/2014/main" id="{A55BA9EB-8261-2FC8-5C36-468DF4452507}"/>
              </a:ext>
            </a:extLst>
          </p:cNvPr>
          <p:cNvSpPr txBox="1"/>
          <p:nvPr/>
        </p:nvSpPr>
        <p:spPr>
          <a:xfrm>
            <a:off x="5553762" y="29092"/>
            <a:ext cx="4495800" cy="1107996"/>
          </a:xfrm>
          <a:prstGeom prst="rect">
            <a:avLst/>
          </a:prstGeom>
          <a:noFill/>
        </p:spPr>
        <p:txBody>
          <a:bodyPr wrap="square" rtlCol="0">
            <a:spAutoFit/>
          </a:bodyPr>
          <a:lstStyle/>
          <a:p>
            <a:pPr algn="ctr"/>
            <a:r>
              <a:rPr lang="en-US" sz="6600" b="1" dirty="0">
                <a:solidFill>
                  <a:srgbClr val="0000FF"/>
                </a:solidFill>
                <a:latin typeface="Rastanty Cortez" panose="02000506000000020003" pitchFamily="2" charset="0"/>
              </a:rPr>
              <a:t>Our Campuses</a:t>
            </a:r>
          </a:p>
        </p:txBody>
      </p:sp>
    </p:spTree>
    <p:extLst>
      <p:ext uri="{BB962C8B-B14F-4D97-AF65-F5344CB8AC3E}">
        <p14:creationId xmlns:p14="http://schemas.microsoft.com/office/powerpoint/2010/main" val="1339933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D9BB38-B310-C945-D8EE-75BBE1D65717}"/>
              </a:ext>
            </a:extLst>
          </p:cNvPr>
          <p:cNvSpPr>
            <a:spLocks noGrp="1"/>
          </p:cNvSpPr>
          <p:nvPr>
            <p:ph type="ctrTitle"/>
          </p:nvPr>
        </p:nvSpPr>
        <p:spPr>
          <a:xfrm>
            <a:off x="554636" y="2427373"/>
            <a:ext cx="10843349" cy="2171700"/>
          </a:xfrm>
        </p:spPr>
        <p:txBody>
          <a:bodyPr wrap="square" anchor="ctr">
            <a:normAutofit fontScale="90000"/>
          </a:bodyPr>
          <a:lstStyle/>
          <a:p>
            <a:r>
              <a:rPr lang="en-US" b="1" dirty="0">
                <a:latin typeface="Pristina" panose="03060402040406080204" pitchFamily="66" charset="0"/>
              </a:rPr>
              <a:t>Current Accreditations &amp; Certifications</a:t>
            </a:r>
          </a:p>
        </p:txBody>
      </p:sp>
      <p:pic>
        <p:nvPicPr>
          <p:cNvPr id="4" name="Picture 3">
            <a:extLst>
              <a:ext uri="{FF2B5EF4-FFF2-40B4-BE49-F238E27FC236}">
                <a16:creationId xmlns:a16="http://schemas.microsoft.com/office/drawing/2014/main" id="{E7D789A9-4BCB-6A42-5568-5AC1D6A87DEF}"/>
              </a:ext>
            </a:extLst>
          </p:cNvPr>
          <p:cNvPicPr>
            <a:picLocks noChangeAspect="1"/>
          </p:cNvPicPr>
          <p:nvPr/>
        </p:nvPicPr>
        <p:blipFill>
          <a:blip r:embed="rId2"/>
          <a:stretch>
            <a:fillRect/>
          </a:stretch>
        </p:blipFill>
        <p:spPr>
          <a:xfrm>
            <a:off x="219071" y="212361"/>
            <a:ext cx="1981200" cy="1711037"/>
          </a:xfrm>
          <a:prstGeom prst="rect">
            <a:avLst/>
          </a:prstGeom>
        </p:spPr>
      </p:pic>
      <p:sp>
        <p:nvSpPr>
          <p:cNvPr id="5" name="Slide Number Placeholder 3">
            <a:extLst>
              <a:ext uri="{FF2B5EF4-FFF2-40B4-BE49-F238E27FC236}">
                <a16:creationId xmlns:a16="http://schemas.microsoft.com/office/drawing/2014/main" id="{931F8649-48D3-9EC2-AF04-60B7BA354586}"/>
              </a:ext>
            </a:extLst>
          </p:cNvPr>
          <p:cNvSpPr txBox="1">
            <a:spLocks/>
          </p:cNvSpPr>
          <p:nvPr/>
        </p:nvSpPr>
        <p:spPr>
          <a:xfrm>
            <a:off x="8356513" y="6349271"/>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26B7962D-0222-49A0-9798-C3CED15D6DA1}" type="slidenum">
              <a:rPr lang="en-US" sz="1200" b="1">
                <a:latin typeface="Narkisim" panose="020E0502050101010101" pitchFamily="34" charset="-79"/>
                <a:cs typeface="Narkisim" panose="020E0502050101010101" pitchFamily="34" charset="-79"/>
              </a:rPr>
              <a:pPr algn="r"/>
              <a:t>6</a:t>
            </a:fld>
            <a:endParaRPr lang="en-US" sz="1200" b="1" dirty="0">
              <a:latin typeface="Narkisim" panose="020E0502050101010101" pitchFamily="34" charset="-79"/>
              <a:cs typeface="Narkisim" panose="020E0502050101010101" pitchFamily="34" charset="-79"/>
            </a:endParaRPr>
          </a:p>
        </p:txBody>
      </p:sp>
      <p:sp>
        <p:nvSpPr>
          <p:cNvPr id="9" name="TextBox 8">
            <a:extLst>
              <a:ext uri="{FF2B5EF4-FFF2-40B4-BE49-F238E27FC236}">
                <a16:creationId xmlns:a16="http://schemas.microsoft.com/office/drawing/2014/main" id="{E34C4E5C-A93B-CFA5-02BF-1DCF84E49AB8}"/>
              </a:ext>
            </a:extLst>
          </p:cNvPr>
          <p:cNvSpPr txBox="1"/>
          <p:nvPr/>
        </p:nvSpPr>
        <p:spPr>
          <a:xfrm>
            <a:off x="764499" y="5395164"/>
            <a:ext cx="9228944" cy="954107"/>
          </a:xfrm>
          <a:prstGeom prst="rect">
            <a:avLst/>
          </a:prstGeom>
          <a:noFill/>
        </p:spPr>
        <p:txBody>
          <a:bodyPr wrap="square">
            <a:spAutoFit/>
          </a:bodyPr>
          <a:lstStyle/>
          <a:p>
            <a:pPr algn="ctr"/>
            <a:r>
              <a:rPr lang="en-US" sz="1400" dirty="0">
                <a:solidFill>
                  <a:schemeClr val="accent1"/>
                </a:solidFill>
                <a:latin typeface="Georgia Pro" panose="02040502050405020303" pitchFamily="18" charset="0"/>
              </a:rPr>
              <a:t>Tuba City Regional Health Care is honored to receive a wide range of industry awards and recognitions. Everyday we’re proud of the affiliations, accreditations, designations and partnerships we have with some of the top health care organizations in the world. Our recognitions measure the quality of care we provide our patients and the unwavering commitment to being the best community healthcare system on the Navajo Nation</a:t>
            </a:r>
            <a:r>
              <a:rPr lang="en-US" sz="1200" dirty="0">
                <a:solidFill>
                  <a:schemeClr val="accent1"/>
                </a:solidFill>
                <a:latin typeface="Georgia Pro" panose="02040502050405020303" pitchFamily="18" charset="0"/>
              </a:rPr>
              <a:t>. </a:t>
            </a:r>
          </a:p>
        </p:txBody>
      </p:sp>
    </p:spTree>
    <p:extLst>
      <p:ext uri="{BB962C8B-B14F-4D97-AF65-F5344CB8AC3E}">
        <p14:creationId xmlns:p14="http://schemas.microsoft.com/office/powerpoint/2010/main" val="1110457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E3937BDE-5286-B5A0-01E7-75DA0B3F5C48}"/>
              </a:ext>
            </a:extLst>
          </p:cNvPr>
          <p:cNvSpPr>
            <a:spLocks noGrp="1"/>
          </p:cNvSpPr>
          <p:nvPr>
            <p:ph type="title"/>
          </p:nvPr>
        </p:nvSpPr>
        <p:spPr>
          <a:xfrm>
            <a:off x="1109273" y="490756"/>
            <a:ext cx="8500995" cy="1205774"/>
          </a:xfrm>
        </p:spPr>
        <p:txBody>
          <a:bodyPr/>
          <a:lstStyle/>
          <a:p>
            <a:pPr algn="ctr"/>
            <a:r>
              <a:rPr lang="en-US" sz="4400" b="1" dirty="0">
                <a:latin typeface="Pristina" panose="03060402040406080204" pitchFamily="66" charset="0"/>
              </a:rPr>
              <a:t>TCRHCC is Joint Commission Accredited</a:t>
            </a:r>
          </a:p>
        </p:txBody>
      </p:sp>
      <p:sp>
        <p:nvSpPr>
          <p:cNvPr id="13" name="Text Placeholder 12">
            <a:extLst>
              <a:ext uri="{FF2B5EF4-FFF2-40B4-BE49-F238E27FC236}">
                <a16:creationId xmlns:a16="http://schemas.microsoft.com/office/drawing/2014/main" id="{5BE53F73-A68D-C48D-4598-FAC0B38546B5}"/>
              </a:ext>
            </a:extLst>
          </p:cNvPr>
          <p:cNvSpPr>
            <a:spLocks noGrp="1"/>
          </p:cNvSpPr>
          <p:nvPr>
            <p:ph sz="half" idx="1"/>
          </p:nvPr>
        </p:nvSpPr>
        <p:spPr>
          <a:xfrm>
            <a:off x="854439" y="1696530"/>
            <a:ext cx="9280161" cy="3927763"/>
          </a:xfrm>
        </p:spPr>
        <p:txBody>
          <a:bodyPr>
            <a:normAutofit/>
          </a:bodyPr>
          <a:lstStyle/>
          <a:p>
            <a:pPr>
              <a:lnSpc>
                <a:spcPct val="150000"/>
              </a:lnSpc>
              <a:buFont typeface="Wingdings" panose="05000000000000000000" pitchFamily="2" charset="2"/>
              <a:buChar char="Ø"/>
            </a:pPr>
            <a:r>
              <a:rPr lang="en-US" sz="2400" dirty="0">
                <a:latin typeface="Narkisim" panose="020E0502050101010101" pitchFamily="34" charset="-79"/>
                <a:cs typeface="Narkisim" panose="020E0502050101010101" pitchFamily="34" charset="-79"/>
              </a:rPr>
              <a:t>Hospital Accreditation Program, July 12, 2025</a:t>
            </a:r>
          </a:p>
          <a:p>
            <a:pPr>
              <a:lnSpc>
                <a:spcPct val="150000"/>
              </a:lnSpc>
              <a:buFont typeface="Wingdings" panose="05000000000000000000" pitchFamily="2" charset="2"/>
              <a:buChar char="Ø"/>
            </a:pPr>
            <a:r>
              <a:rPr lang="en-US" sz="2400" dirty="0">
                <a:latin typeface="Narkisim" panose="020E0502050101010101" pitchFamily="34" charset="-79"/>
                <a:cs typeface="Narkisim" panose="020E0502050101010101" pitchFamily="34" charset="-79"/>
              </a:rPr>
              <a:t>Patient Centered Medical Home, July 12, 2025 </a:t>
            </a:r>
          </a:p>
          <a:p>
            <a:pPr>
              <a:lnSpc>
                <a:spcPct val="150000"/>
              </a:lnSpc>
              <a:buFont typeface="Wingdings" panose="05000000000000000000" pitchFamily="2" charset="2"/>
              <a:buChar char="Ø"/>
            </a:pPr>
            <a:r>
              <a:rPr lang="en-US" sz="2400" dirty="0">
                <a:latin typeface="Narkisim" panose="020E0502050101010101" pitchFamily="34" charset="-79"/>
                <a:cs typeface="Narkisim" panose="020E0502050101010101" pitchFamily="34" charset="-79"/>
              </a:rPr>
              <a:t>Home Care Accreditation Program, July 10, 2025 </a:t>
            </a:r>
          </a:p>
          <a:p>
            <a:pPr>
              <a:lnSpc>
                <a:spcPct val="150000"/>
              </a:lnSpc>
              <a:buFont typeface="Wingdings" panose="05000000000000000000" pitchFamily="2" charset="2"/>
              <a:buChar char="Ø"/>
            </a:pPr>
            <a:r>
              <a:rPr lang="en-US" sz="2400" dirty="0">
                <a:latin typeface="Narkisim" panose="020E0502050101010101" pitchFamily="34" charset="-79"/>
                <a:cs typeface="Narkisim" panose="020E0502050101010101" pitchFamily="34" charset="-79"/>
              </a:rPr>
              <a:t>Laboratory Accreditation Program, June 26, 2025 </a:t>
            </a:r>
          </a:p>
        </p:txBody>
      </p:sp>
      <p:sp>
        <p:nvSpPr>
          <p:cNvPr id="4" name="Slide Number Placeholder 3">
            <a:extLst>
              <a:ext uri="{FF2B5EF4-FFF2-40B4-BE49-F238E27FC236}">
                <a16:creationId xmlns:a16="http://schemas.microsoft.com/office/drawing/2014/main" id="{7B8EDB3D-03A2-29F0-FAE8-889D136FC7EB}"/>
              </a:ext>
            </a:extLst>
          </p:cNvPr>
          <p:cNvSpPr txBox="1">
            <a:spLocks/>
          </p:cNvSpPr>
          <p:nvPr/>
        </p:nvSpPr>
        <p:spPr>
          <a:xfrm>
            <a:off x="8356513" y="6349271"/>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26B7962D-0222-49A0-9798-C3CED15D6DA1}" type="slidenum">
              <a:rPr lang="en-US" sz="1200" b="1">
                <a:latin typeface="Narkisim" panose="020E0502050101010101" pitchFamily="34" charset="-79"/>
                <a:cs typeface="Narkisim" panose="020E0502050101010101" pitchFamily="34" charset="-79"/>
              </a:rPr>
              <a:pPr algn="r"/>
              <a:t>7</a:t>
            </a:fld>
            <a:endParaRPr lang="en-US" sz="1200" b="1" dirty="0">
              <a:latin typeface="Narkisim" panose="020E0502050101010101" pitchFamily="34" charset="-79"/>
              <a:cs typeface="Narkisim" panose="020E0502050101010101" pitchFamily="34" charset="-79"/>
            </a:endParaRPr>
          </a:p>
        </p:txBody>
      </p:sp>
      <p:pic>
        <p:nvPicPr>
          <p:cNvPr id="6" name="Picture 5" descr="Logo&#10;&#10;Description automatically generated">
            <a:extLst>
              <a:ext uri="{FF2B5EF4-FFF2-40B4-BE49-F238E27FC236}">
                <a16:creationId xmlns:a16="http://schemas.microsoft.com/office/drawing/2014/main" id="{8912AFAA-38FC-7A27-5B18-F8B9C6DDCA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1" y="6349272"/>
            <a:ext cx="2218867" cy="457623"/>
          </a:xfrm>
          <a:prstGeom prst="rect">
            <a:avLst/>
          </a:prstGeom>
        </p:spPr>
      </p:pic>
    </p:spTree>
    <p:extLst>
      <p:ext uri="{BB962C8B-B14F-4D97-AF65-F5344CB8AC3E}">
        <p14:creationId xmlns:p14="http://schemas.microsoft.com/office/powerpoint/2010/main" val="448473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7C0D3208-7E7D-3FE5-28C8-16FA886F90A4}"/>
              </a:ext>
            </a:extLst>
          </p:cNvPr>
          <p:cNvPicPr>
            <a:picLocks noGrp="1" noChangeAspect="1"/>
          </p:cNvPicPr>
          <p:nvPr>
            <p:ph sz="half" idx="2"/>
          </p:nvPr>
        </p:nvPicPr>
        <p:blipFill>
          <a:blip r:embed="rId2"/>
          <a:stretch>
            <a:fillRect/>
          </a:stretch>
        </p:blipFill>
        <p:spPr>
          <a:xfrm>
            <a:off x="951273" y="368301"/>
            <a:ext cx="9067798" cy="6045198"/>
          </a:xfrm>
          <a:prstGeom prst="rect">
            <a:avLst/>
          </a:prstGeom>
        </p:spPr>
      </p:pic>
      <p:sp>
        <p:nvSpPr>
          <p:cNvPr id="2" name="Title 1">
            <a:extLst>
              <a:ext uri="{FF2B5EF4-FFF2-40B4-BE49-F238E27FC236}">
                <a16:creationId xmlns:a16="http://schemas.microsoft.com/office/drawing/2014/main" id="{72CB730C-5825-F796-AD36-1F7C139A36A6}"/>
              </a:ext>
            </a:extLst>
          </p:cNvPr>
          <p:cNvSpPr>
            <a:spLocks noGrp="1"/>
          </p:cNvSpPr>
          <p:nvPr>
            <p:ph type="title"/>
          </p:nvPr>
        </p:nvSpPr>
        <p:spPr>
          <a:xfrm>
            <a:off x="2666999" y="228601"/>
            <a:ext cx="6858000" cy="1828799"/>
          </a:xfrm>
        </p:spPr>
        <p:txBody>
          <a:bodyPr>
            <a:noAutofit/>
          </a:bodyPr>
          <a:lstStyle/>
          <a:p>
            <a:pPr algn="ctr"/>
            <a:r>
              <a:rPr lang="en-US" b="1" dirty="0">
                <a:solidFill>
                  <a:srgbClr val="7030A0"/>
                </a:solidFill>
                <a:latin typeface="Pristina" panose="03060402040406080204" pitchFamily="66" charset="0"/>
              </a:rPr>
              <a:t>Level </a:t>
            </a:r>
            <a:r>
              <a:rPr lang="en-US" b="1" dirty="0">
                <a:solidFill>
                  <a:srgbClr val="7030A0"/>
                </a:solidFill>
                <a:latin typeface="Narkisim" panose="020E0502050101010101" pitchFamily="34" charset="-79"/>
                <a:cs typeface="Narkisim" panose="020E0502050101010101" pitchFamily="34" charset="-79"/>
              </a:rPr>
              <a:t>III</a:t>
            </a:r>
            <a:r>
              <a:rPr lang="en-US" b="1" dirty="0">
                <a:solidFill>
                  <a:srgbClr val="7030A0"/>
                </a:solidFill>
                <a:latin typeface="Pristina" panose="03060402040406080204" pitchFamily="66" charset="0"/>
              </a:rPr>
              <a:t> Trauma Designation</a:t>
            </a:r>
            <a:br>
              <a:rPr lang="en-US" b="1" dirty="0">
                <a:solidFill>
                  <a:srgbClr val="7030A0"/>
                </a:solidFill>
                <a:latin typeface="Pristina" panose="03060402040406080204" pitchFamily="66" charset="0"/>
              </a:rPr>
            </a:br>
            <a:r>
              <a:rPr lang="en-US" sz="2000" b="1" dirty="0">
                <a:solidFill>
                  <a:srgbClr val="7030A0"/>
                </a:solidFill>
                <a:latin typeface="Pristina" panose="03060402040406080204" pitchFamily="66" charset="0"/>
              </a:rPr>
              <a:t>by the </a:t>
            </a:r>
            <a:br>
              <a:rPr lang="en-US" b="1" dirty="0">
                <a:solidFill>
                  <a:srgbClr val="7030A0"/>
                </a:solidFill>
                <a:latin typeface="Pristina" panose="03060402040406080204" pitchFamily="66" charset="0"/>
              </a:rPr>
            </a:br>
            <a:r>
              <a:rPr lang="en-US" b="1" dirty="0">
                <a:solidFill>
                  <a:srgbClr val="7030A0"/>
                </a:solidFill>
                <a:latin typeface="Pristina" panose="03060402040406080204" pitchFamily="66" charset="0"/>
              </a:rPr>
              <a:t>American College of Surgeons &amp;</a:t>
            </a:r>
            <a:br>
              <a:rPr lang="en-US" b="1" dirty="0">
                <a:solidFill>
                  <a:srgbClr val="7030A0"/>
                </a:solidFill>
                <a:latin typeface="Pristina" panose="03060402040406080204" pitchFamily="66" charset="0"/>
              </a:rPr>
            </a:br>
            <a:r>
              <a:rPr lang="en-US" b="1" dirty="0">
                <a:solidFill>
                  <a:srgbClr val="7030A0"/>
                </a:solidFill>
                <a:latin typeface="Pristina" panose="03060402040406080204" pitchFamily="66" charset="0"/>
              </a:rPr>
              <a:t> Arizona Department of Health Services</a:t>
            </a:r>
          </a:p>
        </p:txBody>
      </p:sp>
      <p:pic>
        <p:nvPicPr>
          <p:cNvPr id="3" name="Picture 2">
            <a:extLst>
              <a:ext uri="{FF2B5EF4-FFF2-40B4-BE49-F238E27FC236}">
                <a16:creationId xmlns:a16="http://schemas.microsoft.com/office/drawing/2014/main" id="{AD83FD04-9DC2-311B-283D-A65EDBA5B07B}"/>
              </a:ext>
            </a:extLst>
          </p:cNvPr>
          <p:cNvPicPr>
            <a:picLocks noChangeAspect="1"/>
          </p:cNvPicPr>
          <p:nvPr/>
        </p:nvPicPr>
        <p:blipFill>
          <a:blip r:embed="rId3"/>
          <a:stretch>
            <a:fillRect/>
          </a:stretch>
        </p:blipFill>
        <p:spPr>
          <a:xfrm>
            <a:off x="1828800" y="152401"/>
            <a:ext cx="1981200" cy="1711037"/>
          </a:xfrm>
          <a:prstGeom prst="rect">
            <a:avLst/>
          </a:prstGeom>
        </p:spPr>
      </p:pic>
      <p:sp>
        <p:nvSpPr>
          <p:cNvPr id="5" name="Slide Number Placeholder 3">
            <a:extLst>
              <a:ext uri="{FF2B5EF4-FFF2-40B4-BE49-F238E27FC236}">
                <a16:creationId xmlns:a16="http://schemas.microsoft.com/office/drawing/2014/main" id="{F847001A-CEFC-1FA2-C4A4-A580451889AB}"/>
              </a:ext>
            </a:extLst>
          </p:cNvPr>
          <p:cNvSpPr txBox="1">
            <a:spLocks/>
          </p:cNvSpPr>
          <p:nvPr/>
        </p:nvSpPr>
        <p:spPr>
          <a:xfrm>
            <a:off x="8356513" y="6349271"/>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26B7962D-0222-49A0-9798-C3CED15D6DA1}" type="slidenum">
              <a:rPr lang="en-US" sz="1200" b="1">
                <a:latin typeface="Narkisim" panose="020E0502050101010101" pitchFamily="34" charset="-79"/>
                <a:cs typeface="Narkisim" panose="020E0502050101010101" pitchFamily="34" charset="-79"/>
              </a:rPr>
              <a:pPr algn="r"/>
              <a:t>8</a:t>
            </a:fld>
            <a:endParaRPr lang="en-US" sz="1200" b="1" dirty="0">
              <a:latin typeface="Narkisim" panose="020E0502050101010101" pitchFamily="34" charset="-79"/>
              <a:cs typeface="Narkisim" panose="020E0502050101010101" pitchFamily="34" charset="-79"/>
            </a:endParaRPr>
          </a:p>
        </p:txBody>
      </p:sp>
      <p:sp>
        <p:nvSpPr>
          <p:cNvPr id="4" name="TextBox 3">
            <a:extLst>
              <a:ext uri="{FF2B5EF4-FFF2-40B4-BE49-F238E27FC236}">
                <a16:creationId xmlns:a16="http://schemas.microsoft.com/office/drawing/2014/main" id="{A728C82D-0B5B-E7A4-D36A-0BF57494958D}"/>
              </a:ext>
            </a:extLst>
          </p:cNvPr>
          <p:cNvSpPr txBox="1"/>
          <p:nvPr/>
        </p:nvSpPr>
        <p:spPr>
          <a:xfrm>
            <a:off x="951273" y="5293535"/>
            <a:ext cx="7774856" cy="861774"/>
          </a:xfrm>
          <a:prstGeom prst="rect">
            <a:avLst/>
          </a:prstGeom>
          <a:noFill/>
        </p:spPr>
        <p:txBody>
          <a:bodyPr wrap="square">
            <a:spAutoFit/>
          </a:bodyPr>
          <a:lstStyle/>
          <a:p>
            <a:r>
              <a:rPr lang="en-US" sz="1400" b="1" dirty="0">
                <a:solidFill>
                  <a:schemeClr val="accent4"/>
                </a:solidFill>
                <a:latin typeface="Georgia Pro" panose="02040502050405020303" pitchFamily="18" charset="0"/>
              </a:rPr>
              <a:t>Designated as a Level III Trauma Center </a:t>
            </a:r>
          </a:p>
          <a:p>
            <a:r>
              <a:rPr lang="en-US" sz="1200" dirty="0">
                <a:solidFill>
                  <a:srgbClr val="000000"/>
                </a:solidFill>
                <a:latin typeface="Georgia Pro" panose="02040502050405020303" pitchFamily="18" charset="0"/>
              </a:rPr>
              <a:t>by the American College of Surgeons </a:t>
            </a:r>
          </a:p>
          <a:p>
            <a:r>
              <a:rPr lang="en-US" sz="1200" dirty="0">
                <a:solidFill>
                  <a:srgbClr val="000000"/>
                </a:solidFill>
                <a:latin typeface="Georgia Pro" panose="02040502050405020303" pitchFamily="18" charset="0"/>
              </a:rPr>
              <a:t>Tuba City Regional Health Care is the first and only hospital on the Navajo Nation – and one of just eight total organizations – in Arizona designated as a Level III Trauma Center. </a:t>
            </a:r>
            <a:endParaRPr lang="en-US" sz="1200" dirty="0">
              <a:latin typeface="Georgia Pro" panose="02040502050405020303" pitchFamily="18" charset="0"/>
            </a:endParaRPr>
          </a:p>
        </p:txBody>
      </p:sp>
    </p:spTree>
    <p:extLst>
      <p:ext uri="{BB962C8B-B14F-4D97-AF65-F5344CB8AC3E}">
        <p14:creationId xmlns:p14="http://schemas.microsoft.com/office/powerpoint/2010/main" val="4233731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88ADA-7E2A-FFAB-7B6E-E224C04CDF25}"/>
              </a:ext>
            </a:extLst>
          </p:cNvPr>
          <p:cNvSpPr>
            <a:spLocks noGrp="1"/>
          </p:cNvSpPr>
          <p:nvPr>
            <p:ph type="title"/>
          </p:nvPr>
        </p:nvSpPr>
        <p:spPr>
          <a:xfrm>
            <a:off x="464695" y="326497"/>
            <a:ext cx="10074612" cy="990600"/>
          </a:xfrm>
        </p:spPr>
        <p:txBody>
          <a:bodyPr/>
          <a:lstStyle/>
          <a:p>
            <a:pPr algn="ctr"/>
            <a:r>
              <a:rPr lang="en-US" sz="4400" b="1" dirty="0">
                <a:latin typeface="Pristina" panose="03060402040406080204" pitchFamily="66" charset="0"/>
              </a:rPr>
              <a:t>Additional Accreditations  &amp; Certifications</a:t>
            </a:r>
          </a:p>
        </p:txBody>
      </p:sp>
      <p:graphicFrame>
        <p:nvGraphicFramePr>
          <p:cNvPr id="5" name="Content Placeholder 4">
            <a:extLst>
              <a:ext uri="{FF2B5EF4-FFF2-40B4-BE49-F238E27FC236}">
                <a16:creationId xmlns:a16="http://schemas.microsoft.com/office/drawing/2014/main" id="{20AD3328-E38A-78DC-2BD3-31A12452BC25}"/>
              </a:ext>
            </a:extLst>
          </p:cNvPr>
          <p:cNvGraphicFramePr>
            <a:graphicFrameLocks noGrp="1"/>
          </p:cNvGraphicFramePr>
          <p:nvPr>
            <p:ph idx="1"/>
            <p:extLst>
              <p:ext uri="{D42A27DB-BD31-4B8C-83A1-F6EECF244321}">
                <p14:modId xmlns:p14="http://schemas.microsoft.com/office/powerpoint/2010/main" val="2728180882"/>
              </p:ext>
            </p:extLst>
          </p:nvPr>
        </p:nvGraphicFramePr>
        <p:xfrm>
          <a:off x="944380" y="1723869"/>
          <a:ext cx="9248931" cy="46254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3">
            <a:extLst>
              <a:ext uri="{FF2B5EF4-FFF2-40B4-BE49-F238E27FC236}">
                <a16:creationId xmlns:a16="http://schemas.microsoft.com/office/drawing/2014/main" id="{1A3EE367-8991-06BD-8110-C6855D311633}"/>
              </a:ext>
            </a:extLst>
          </p:cNvPr>
          <p:cNvSpPr txBox="1">
            <a:spLocks/>
          </p:cNvSpPr>
          <p:nvPr/>
        </p:nvSpPr>
        <p:spPr>
          <a:xfrm>
            <a:off x="8356513" y="6349271"/>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26B7962D-0222-49A0-9798-C3CED15D6DA1}" type="slidenum">
              <a:rPr lang="en-US" sz="1200" b="1">
                <a:latin typeface="Narkisim" panose="020E0502050101010101" pitchFamily="34" charset="-79"/>
                <a:cs typeface="Narkisim" panose="020E0502050101010101" pitchFamily="34" charset="-79"/>
              </a:rPr>
              <a:pPr algn="r"/>
              <a:t>9</a:t>
            </a:fld>
            <a:endParaRPr lang="en-US" sz="1200" b="1"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6893814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1615</TotalTime>
  <Words>653</Words>
  <Application>Microsoft Office PowerPoint</Application>
  <PresentationFormat>Widescreen</PresentationFormat>
  <Paragraphs>117</Paragraphs>
  <Slides>32</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Aptos</vt:lpstr>
      <vt:lpstr>Arial</vt:lpstr>
      <vt:lpstr>Cavolini</vt:lpstr>
      <vt:lpstr>Century Gothic</vt:lpstr>
      <vt:lpstr>Georgia Pro</vt:lpstr>
      <vt:lpstr>Narkisim</vt:lpstr>
      <vt:lpstr>Pristina</vt:lpstr>
      <vt:lpstr>Rastanty Cortez</vt:lpstr>
      <vt:lpstr>Source Sans Variable</vt:lpstr>
      <vt:lpstr>Wingdings</vt:lpstr>
      <vt:lpstr>Wingdings 3</vt:lpstr>
      <vt:lpstr>Ion</vt:lpstr>
      <vt:lpstr>   TCRHCC CEO Update  Joette Walters  638 Association  Meeting July 24 &amp; 25, 2026</vt:lpstr>
      <vt:lpstr>PowerPoint Presentation</vt:lpstr>
      <vt:lpstr>PowerPoint Presentation</vt:lpstr>
      <vt:lpstr>PowerPoint Presentation</vt:lpstr>
      <vt:lpstr>PowerPoint Presentation</vt:lpstr>
      <vt:lpstr>Current Accreditations &amp; Certifications</vt:lpstr>
      <vt:lpstr>TCRHCC is Joint Commission Accredited</vt:lpstr>
      <vt:lpstr>Level III Trauma Designation by the  American College of Surgeons &amp;  Arizona Department of Health Services</vt:lpstr>
      <vt:lpstr>Additional Accreditations  &amp; Certifications</vt:lpstr>
      <vt:lpstr>Patient Visit Volumes</vt:lpstr>
      <vt:lpstr>PowerPoint Presentation</vt:lpstr>
      <vt:lpstr>PowerPoint Presentation</vt:lpstr>
      <vt:lpstr>Dental Clinic Visits</vt:lpstr>
      <vt:lpstr>Specialty Care (Oncology &amp; Infusion Therapy)</vt:lpstr>
      <vt:lpstr>PowerPoint Presentation</vt:lpstr>
      <vt:lpstr>PowerPoint Presentation</vt:lpstr>
      <vt:lpstr>PowerPoint Presentation</vt:lpstr>
      <vt:lpstr>Workforce</vt:lpstr>
      <vt:lpstr>PowerPoint Presentation</vt:lpstr>
      <vt:lpstr>Capital Projects </vt:lpstr>
      <vt:lpstr>Echo Cliffs Health Clinic</vt:lpstr>
      <vt:lpstr>PowerPoint Presentation</vt:lpstr>
      <vt:lpstr>PowerPoint Presentation</vt:lpstr>
      <vt:lpstr>PowerPoint Presentation</vt:lpstr>
      <vt:lpstr>Echo Cliffs Staff Quarters</vt:lpstr>
      <vt:lpstr>Echo Cliffs Staff Quarters </vt:lpstr>
      <vt:lpstr>TCRHCC 48 Housing Units</vt:lpstr>
      <vt:lpstr>PowerPoint Presentation</vt:lpstr>
      <vt:lpstr>Long Term Care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Walters, Joette (TCRHCC)</dc:creator>
  <cp:lastModifiedBy>Walters, Joette (TCRHCC)</cp:lastModifiedBy>
  <cp:revision>18</cp:revision>
  <dcterms:created xsi:type="dcterms:W3CDTF">2025-01-10T14:50:04Z</dcterms:created>
  <dcterms:modified xsi:type="dcterms:W3CDTF">2026-07-25T15:07:48Z</dcterms:modified>
</cp:coreProperties>
</file>